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6" r:id="rId2"/>
    <p:sldId id="297" r:id="rId3"/>
    <p:sldId id="304" r:id="rId4"/>
    <p:sldId id="340" r:id="rId5"/>
    <p:sldId id="300" r:id="rId6"/>
    <p:sldId id="303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341" r:id="rId45"/>
  </p:sldIdLst>
  <p:sldSz cx="18288000" cy="10287000"/>
  <p:notesSz cx="6858000" cy="9144000"/>
  <p:embeddedFontLst>
    <p:embeddedFont>
      <p:font typeface="Anton" pitchFamily="2" charset="0"/>
      <p:regular r:id="rId46"/>
    </p:embeddedFont>
    <p:embeddedFont>
      <p:font typeface="Canva Sans" panose="020B0604020202020204" charset="0"/>
      <p:regular r:id="rId47"/>
    </p:embeddedFont>
    <p:embeddedFont>
      <p:font typeface="Canva Sans Bold" panose="020B0604020202020204" charset="0"/>
      <p:regular r:id="rId48"/>
    </p:embeddedFont>
    <p:embeddedFont>
      <p:font typeface="Dosis Bold" panose="020B0604020202020204" charset="0"/>
      <p:regular r:id="rId49"/>
      <p:bold r:id="rId50"/>
    </p:embeddedFont>
    <p:embeddedFont>
      <p:font typeface="Dosis Ultra-Bold" panose="020B0604020202020204" charset="0"/>
      <p:regular r:id="rId51"/>
    </p:embeddedFont>
    <p:embeddedFont>
      <p:font typeface="Horizon" panose="020B0604020202020204" charset="0"/>
      <p:regular r:id="rId52"/>
    </p:embeddedFont>
    <p:embeddedFont>
      <p:font typeface="League Spartan" panose="020B0604020202020204" charset="0"/>
      <p:regular r:id="rId53"/>
    </p:embeddedFont>
    <p:embeddedFont>
      <p:font typeface="Open Sans Bold" panose="020B0604020202020204" charset="0"/>
      <p:regular r:id="rId54"/>
    </p:embeddedFont>
    <p:embeddedFont>
      <p:font typeface="Paalalabas Wide" panose="020B0604020202020204" charset="0"/>
      <p:regular r:id="rId55"/>
    </p:embeddedFont>
    <p:embeddedFont>
      <p:font typeface="Poppins" panose="00000500000000000000" pitchFamily="2" charset="0"/>
      <p:regular r:id="rId56"/>
      <p:bold r:id="rId57"/>
      <p:italic r:id="rId58"/>
      <p:boldItalic r:id="rId59"/>
    </p:embeddedFont>
    <p:embeddedFont>
      <p:font typeface="Poppins Bold" panose="00000800000000000000" charset="0"/>
      <p:regular r:id="rId60"/>
    </p:embeddedFont>
    <p:embeddedFont>
      <p:font typeface="Poppins Bold Italics" panose="020B0604020202020204" charset="0"/>
      <p:regular r:id="rId61"/>
    </p:embeddedFont>
    <p:embeddedFont>
      <p:font typeface="Poppins Italics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B3A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22" autoAdjust="0"/>
  </p:normalViewPr>
  <p:slideViewPr>
    <p:cSldViewPr>
      <p:cViewPr varScale="1">
        <p:scale>
          <a:sx n="43" d="100"/>
          <a:sy n="43" d="100"/>
        </p:scale>
        <p:origin x="9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57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3" Type="http://schemas.openxmlformats.org/officeDocument/2006/relationships/image" Target="../media/image105.jpe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17" Type="http://schemas.openxmlformats.org/officeDocument/2006/relationships/image" Target="../media/image119.svg"/><Relationship Id="rId2" Type="http://schemas.openxmlformats.org/officeDocument/2006/relationships/image" Target="../media/image51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17.sv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nva.com/design/DAGgX8Iv8lI/qrFJiJhA04uN9pt1bJ3bcQ/edit?utm_content=DAGgX8Iv8lI&amp;utm_campaign=designshare&amp;utm_medium=link2&amp;utm_source=sharebutton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2775190"/>
            <a:ext cx="10287000" cy="6635510"/>
          </a:xfrm>
          <a:prstGeom prst="roundRect">
            <a:avLst/>
          </a:prstGeom>
          <a:blipFill>
            <a:blip r:embed="rId2"/>
            <a:stretch>
              <a:fillRect t="-18278"/>
            </a:stretch>
          </a:blipFill>
          <a:ln w="12700">
            <a:solidFill>
              <a:schemeClr val="tx1"/>
            </a:solidFill>
          </a:ln>
        </p:spPr>
        <p:txBody>
          <a:bodyPr/>
          <a:lstStyle/>
          <a:p>
            <a:endParaRPr lang="en-IN" dirty="0"/>
          </a:p>
        </p:txBody>
      </p:sp>
      <p:sp>
        <p:nvSpPr>
          <p:cNvPr id="3" name="TextBox 3"/>
          <p:cNvSpPr txBox="1"/>
          <p:nvPr/>
        </p:nvSpPr>
        <p:spPr>
          <a:xfrm>
            <a:off x="1540733" y="1834184"/>
            <a:ext cx="15006509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tx2"/>
                </a:solidFill>
                <a:ea typeface="Horizon"/>
                <a:cs typeface="Horizon"/>
                <a:sym typeface="Horizon"/>
              </a:rPr>
              <a:t>What is the STRIDE </a:t>
            </a:r>
            <a:r>
              <a:rPr lang="en-US" sz="3000" dirty="0" err="1">
                <a:solidFill>
                  <a:schemeClr val="tx2"/>
                </a:solidFill>
                <a:ea typeface="Horizon"/>
                <a:cs typeface="Horizon"/>
                <a:sym typeface="Horizon"/>
              </a:rPr>
              <a:t>Designathon</a:t>
            </a:r>
            <a:r>
              <a:rPr lang="en-US" sz="3000" dirty="0">
                <a:solidFill>
                  <a:schemeClr val="tx2"/>
                </a:solidFill>
                <a:ea typeface="Horizon"/>
                <a:cs typeface="Horizon"/>
                <a:sym typeface="Horizon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781397" y="2919851"/>
            <a:ext cx="4677803" cy="6490849"/>
            <a:chOff x="0" y="0"/>
            <a:chExt cx="6237070" cy="8654465"/>
          </a:xfrm>
          <a:solidFill>
            <a:srgbClr val="CC0000"/>
          </a:solidFill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6237070" cy="8654465"/>
              <a:chOff x="0" y="0"/>
              <a:chExt cx="1232014" cy="1709524"/>
            </a:xfrm>
            <a:grpFill/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32014" cy="1709524"/>
              </a:xfrm>
              <a:prstGeom prst="roundRect">
                <a:avLst/>
              </a:prstGeom>
              <a:grpFill/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232014" cy="1747624"/>
              </a:xfrm>
              <a:prstGeom prst="round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2768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7824" y="354808"/>
              <a:ext cx="4661422" cy="511535"/>
            </a:xfrm>
            <a:prstGeom prst="round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9"/>
                </a:lnSpc>
              </a:pPr>
              <a:r>
                <a:rPr lang="en-US" sz="2049" b="1" u="sng">
                  <a:solidFill>
                    <a:srgbClr val="4BF9FF"/>
                  </a:solidFill>
                  <a:ea typeface="Canva Sans Bold"/>
                  <a:cs typeface="Canva Sans Bold"/>
                  <a:sym typeface="Canva Sans Bold"/>
                </a:rPr>
                <a:t>PURPOSE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8944" y="1661112"/>
              <a:ext cx="5074599" cy="2803132"/>
            </a:xfrm>
            <a:prstGeom prst="round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9"/>
                </a:lnSpc>
              </a:pPr>
              <a:r>
                <a:rPr lang="en-US" sz="2149" dirty="0">
                  <a:solidFill>
                    <a:srgbClr val="FFFFFF"/>
                  </a:solidFill>
                  <a:ea typeface="Canva Sans"/>
                  <a:cs typeface="Canva Sans"/>
                  <a:sym typeface="Canva Sans"/>
                </a:rPr>
                <a:t>To create innovative, low-tech assistive devices that enhance the lives of Persons with Disabilities (</a:t>
              </a:r>
              <a:r>
                <a:rPr lang="en-US" sz="2149" dirty="0" err="1">
                  <a:solidFill>
                    <a:srgbClr val="FFFFFF"/>
                  </a:solidFill>
                  <a:ea typeface="Canva Sans"/>
                  <a:cs typeface="Canva Sans"/>
                  <a:sym typeface="Canva Sans"/>
                </a:rPr>
                <a:t>PwDs</a:t>
              </a:r>
              <a:r>
                <a:rPr lang="en-US" sz="2149" dirty="0">
                  <a:solidFill>
                    <a:srgbClr val="FFFFFF"/>
                  </a:solidFill>
                  <a:ea typeface="Canva Sans"/>
                  <a:cs typeface="Canva Sans"/>
                  <a:sym typeface="Canva Sans"/>
                </a:rPr>
                <a:t>).</a:t>
              </a:r>
            </a:p>
            <a:p>
              <a:pPr algn="ctr">
                <a:lnSpc>
                  <a:spcPts val="3009"/>
                </a:lnSpc>
              </a:pPr>
              <a:endParaRPr lang="en-US" sz="2149" dirty="0">
                <a:solidFill>
                  <a:srgbClr val="FFFFFF"/>
                </a:solidFill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8944" y="5895934"/>
              <a:ext cx="4810303" cy="1665704"/>
            </a:xfrm>
            <a:prstGeom prst="round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9"/>
                </a:lnSpc>
              </a:pPr>
              <a:r>
                <a:rPr lang="en-US" sz="2149" dirty="0">
                  <a:solidFill>
                    <a:srgbClr val="FFFFFF"/>
                  </a:solidFill>
                  <a:ea typeface="Canva Sans"/>
                  <a:cs typeface="Canva Sans"/>
                  <a:sym typeface="Canva Sans"/>
                </a:rPr>
                <a:t>Fostering inclusive solutions that address real-world challenges.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87824" y="4590680"/>
              <a:ext cx="4661422" cy="511535"/>
            </a:xfrm>
            <a:prstGeom prst="round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9"/>
                </a:lnSpc>
              </a:pPr>
              <a:r>
                <a:rPr lang="en-US" sz="2049" b="1" u="sng">
                  <a:solidFill>
                    <a:srgbClr val="4BF9FF"/>
                  </a:solidFill>
                  <a:ea typeface="Canva Sans Bold"/>
                  <a:cs typeface="Canva Sans Bold"/>
                  <a:sym typeface="Canva Sans Bold"/>
                </a:rPr>
                <a:t>IMPACT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0696" y="1529445"/>
            <a:ext cx="18277304" cy="1760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0" y="-1556655"/>
            <a:ext cx="18546249" cy="3086100"/>
            <a:chOff x="0" y="0"/>
            <a:chExt cx="4884609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84609" cy="812800"/>
            </a:xfrm>
            <a:custGeom>
              <a:avLst/>
              <a:gdLst/>
              <a:ahLst/>
              <a:cxnLst/>
              <a:rect l="l" t="t" r="r" b="b"/>
              <a:pathLst>
                <a:path w="4884609" h="812800">
                  <a:moveTo>
                    <a:pt x="0" y="0"/>
                  </a:moveTo>
                  <a:lnTo>
                    <a:pt x="4884609" y="0"/>
                  </a:lnTo>
                  <a:lnTo>
                    <a:pt x="488460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4884609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8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0695" y="1563305"/>
            <a:ext cx="18277304" cy="0"/>
          </a:xfrm>
          <a:prstGeom prst="line">
            <a:avLst/>
          </a:prstGeom>
          <a:ln w="20320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1461459" y="252797"/>
            <a:ext cx="15623330" cy="94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dirty="0">
                <a:ea typeface="Open Sans Bold" panose="020B0806030504020204" charset="0"/>
                <a:cs typeface="Open Sans Bold" panose="020B0806030504020204" charset="0"/>
                <a:sym typeface="Paalalabas Wide"/>
              </a:rPr>
              <a:t>STRIDE ASSISTIVE DESIGNATHON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576439"/>
            <a:ext cx="801045" cy="3421122"/>
            <a:chOff x="0" y="0"/>
            <a:chExt cx="210975" cy="901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93705" y="8576439"/>
            <a:ext cx="801045" cy="3421122"/>
            <a:chOff x="0" y="0"/>
            <a:chExt cx="210975" cy="901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56675" y="8576439"/>
            <a:ext cx="801045" cy="3421122"/>
            <a:chOff x="0" y="0"/>
            <a:chExt cx="210975" cy="901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30280" y="-1710561"/>
            <a:ext cx="801045" cy="3421122"/>
            <a:chOff x="0" y="0"/>
            <a:chExt cx="210975" cy="9010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495286" y="-1710561"/>
            <a:ext cx="801045" cy="3421122"/>
            <a:chOff x="0" y="0"/>
            <a:chExt cx="210975" cy="9010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458255" y="-1710561"/>
            <a:ext cx="801045" cy="3421122"/>
            <a:chOff x="0" y="0"/>
            <a:chExt cx="210975" cy="901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16824" y="1586736"/>
            <a:ext cx="5054353" cy="78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4"/>
              </a:lnSpc>
              <a:spcBef>
                <a:spcPct val="0"/>
              </a:spcBef>
            </a:pPr>
            <a:r>
              <a:rPr lang="en-US" sz="4638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PHASE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80583" y="2314354"/>
            <a:ext cx="11126835" cy="531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4"/>
              </a:lnSpc>
            </a:pPr>
            <a:r>
              <a:rPr lang="en-US" sz="10074" b="1" dirty="0">
                <a:solidFill>
                  <a:srgbClr val="000000"/>
                </a:solidFill>
                <a:ea typeface="League Spartan"/>
                <a:cs typeface="League Spartan"/>
                <a:sym typeface="League Spartan"/>
              </a:rPr>
              <a:t>HIGH-FIDELITY PROTOTYPING</a:t>
            </a:r>
          </a:p>
          <a:p>
            <a:pPr algn="ctr">
              <a:lnSpc>
                <a:spcPts val="14104"/>
              </a:lnSpc>
              <a:spcBef>
                <a:spcPct val="0"/>
              </a:spcBef>
            </a:pPr>
            <a:endParaRPr lang="en-US" sz="10074" b="1" dirty="0">
              <a:solidFill>
                <a:srgbClr val="000000"/>
              </a:solidFill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3951378" y="3951002"/>
            <a:ext cx="10385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3357197" y="5849262"/>
            <a:ext cx="11268759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Duration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May-June 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04641" y="7584307"/>
            <a:ext cx="13678717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Focus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Creating functional prototypes with advanced technologies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0212" y="6706475"/>
            <a:ext cx="15147576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Participants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100 selected teams from Phase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919645" y="8457331"/>
            <a:ext cx="12484813" cy="53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  <a:spcBef>
                <a:spcPct val="0"/>
              </a:spcBef>
            </a:pPr>
            <a:r>
              <a:rPr lang="en-US" sz="3131" b="1" dirty="0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Culmination</a:t>
            </a:r>
            <a:r>
              <a:rPr lang="en-US" sz="313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Final Pitch and showcase event in Ernakulam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04246" y="3419355"/>
            <a:ext cx="3584096" cy="358409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3"/>
              <a:stretch>
                <a:fillRect l="-25031" r="-2503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351952" y="3419355"/>
            <a:ext cx="3584096" cy="358409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4"/>
              <a:stretch>
                <a:fillRect l="-38870" r="-388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279516" y="3419355"/>
            <a:ext cx="3584096" cy="358409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17679" r="-3238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242877" y="437474"/>
            <a:ext cx="485754" cy="1861485"/>
            <a:chOff x="0" y="0"/>
            <a:chExt cx="127935" cy="4902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35" cy="490268"/>
            </a:xfrm>
            <a:custGeom>
              <a:avLst/>
              <a:gdLst/>
              <a:ahLst/>
              <a:cxnLst/>
              <a:rect l="l" t="t" r="r" b="b"/>
              <a:pathLst>
                <a:path w="127935" h="490268">
                  <a:moveTo>
                    <a:pt x="0" y="0"/>
                  </a:moveTo>
                  <a:lnTo>
                    <a:pt x="127935" y="0"/>
                  </a:lnTo>
                  <a:lnTo>
                    <a:pt x="127935" y="490268"/>
                  </a:lnTo>
                  <a:lnTo>
                    <a:pt x="0" y="490268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7935" cy="528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045123" y="8068171"/>
            <a:ext cx="242877" cy="1861485"/>
            <a:chOff x="0" y="0"/>
            <a:chExt cx="63968" cy="4902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968" cy="490268"/>
            </a:xfrm>
            <a:custGeom>
              <a:avLst/>
              <a:gdLst/>
              <a:ahLst/>
              <a:cxnLst/>
              <a:rect l="l" t="t" r="r" b="b"/>
              <a:pathLst>
                <a:path w="63968" h="490268">
                  <a:moveTo>
                    <a:pt x="0" y="0"/>
                  </a:moveTo>
                  <a:lnTo>
                    <a:pt x="63968" y="0"/>
                  </a:lnTo>
                  <a:lnTo>
                    <a:pt x="63968" y="490268"/>
                  </a:lnTo>
                  <a:lnTo>
                    <a:pt x="0" y="490268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3968" cy="528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532015" y="1470703"/>
            <a:ext cx="13448205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MANDATORY REQUIREMENTS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8557" y="7658752"/>
            <a:ext cx="5204640" cy="183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766" lvl="1" indent="-219883" algn="l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Must include at least one person with disability as active team member</a:t>
            </a:r>
          </a:p>
          <a:p>
            <a:pPr marL="439766" lvl="1" indent="-219883" algn="l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Collaborative design approach required throughout process</a:t>
            </a:r>
          </a:p>
          <a:p>
            <a:pPr algn="l">
              <a:lnSpc>
                <a:spcPts val="2851"/>
              </a:lnSpc>
            </a:pPr>
            <a:endParaRPr lang="en-US" sz="2036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47749" y="7658752"/>
            <a:ext cx="4852448" cy="145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766" lvl="1" indent="-219883" algn="just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Multiple iterations of user testing with target beneficiaries</a:t>
            </a:r>
          </a:p>
          <a:p>
            <a:pPr marL="439766" lvl="1" indent="-219883" algn="just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Documentation of feedback and resulting design modifications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19257" y="78042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en-US" sz="4539" b="1" dirty="0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363122" y="6888893"/>
            <a:ext cx="7142735" cy="6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8"/>
              </a:lnSpc>
            </a:pPr>
            <a:r>
              <a:rPr lang="en-US" sz="25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Inclusive Team Composition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72633" y="6888893"/>
            <a:ext cx="7142735" cy="6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8"/>
              </a:lnSpc>
            </a:pPr>
            <a:r>
              <a:rPr lang="en-US" sz="25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User Testing Documentation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00197" y="6888893"/>
            <a:ext cx="7142735" cy="6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8"/>
              </a:lnSpc>
            </a:pPr>
            <a:r>
              <a:rPr lang="en-US" sz="25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Technical Specifications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19698" y="7658752"/>
            <a:ext cx="4703732" cy="145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766" lvl="1" indent="-219883" algn="just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Material selection justification</a:t>
            </a:r>
          </a:p>
          <a:p>
            <a:pPr marL="439766" lvl="1" indent="-219883" algn="just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Production cost analysis</a:t>
            </a:r>
          </a:p>
          <a:p>
            <a:pPr marL="439766" lvl="1" indent="-219883" algn="just">
              <a:lnSpc>
                <a:spcPts val="2851"/>
              </a:lnSpc>
              <a:buFont typeface="Arial"/>
              <a:buChar char="•"/>
            </a:pPr>
            <a:r>
              <a:rPr lang="en-US" sz="2036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Assembly/use instructions</a:t>
            </a:r>
          </a:p>
          <a:p>
            <a:pPr algn="just">
              <a:lnSpc>
                <a:spcPts val="2851"/>
              </a:lnSpc>
            </a:pPr>
            <a:endParaRPr lang="en-US" sz="2036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4588376"/>
            <a:ext cx="18288000" cy="528233"/>
            <a:chOff x="0" y="0"/>
            <a:chExt cx="4816593" cy="1391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17134" y="3373734"/>
            <a:ext cx="3575958" cy="3561990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492162" y="3373734"/>
            <a:ext cx="3575958" cy="3561990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654129" y="3373734"/>
            <a:ext cx="3575958" cy="3561990"/>
            <a:chOff x="0" y="0"/>
            <a:chExt cx="6502400" cy="6477000"/>
          </a:xfrm>
        </p:grpSpPr>
        <p:sp>
          <p:nvSpPr>
            <p:cNvPr id="14" name="Freeform 1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712" r="-2471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3680908" y="1470703"/>
            <a:ext cx="10926184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RESOURCES &amp; SUPPORT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28720" y="2736063"/>
            <a:ext cx="7030560" cy="38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7"/>
              </a:lnSpc>
              <a:spcBef>
                <a:spcPct val="0"/>
              </a:spcBef>
            </a:pPr>
            <a:r>
              <a:rPr lang="en-US" sz="2269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RESOURCES AVAILABLE FOR PHASE 2 TEAMS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19257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PHASE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4611" y="7857258"/>
            <a:ext cx="5520861" cy="190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Access to 3D printers (if needed)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Materials for prototype development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Technical mentorship from industry experts (IEEE and Industry)</a:t>
            </a:r>
          </a:p>
          <a:p>
            <a:pPr algn="l">
              <a:lnSpc>
                <a:spcPts val="2968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29396" y="7857258"/>
            <a:ext cx="5235525" cy="190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Facilitated engagement with potential users through BUDS institutions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Feedback sessions with healthcare professionals</a:t>
            </a:r>
          </a:p>
          <a:p>
            <a:pPr algn="l">
              <a:lnSpc>
                <a:spcPts val="2968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088847" y="7857258"/>
            <a:ext cx="5235525" cy="152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Photography/videography assistance during designathon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Template for technical documentation</a:t>
            </a:r>
          </a:p>
          <a:p>
            <a:pPr algn="l">
              <a:lnSpc>
                <a:spcPts val="2968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6917614"/>
            <a:ext cx="4983344" cy="739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4"/>
              </a:lnSpc>
            </a:pPr>
            <a:r>
              <a:rPr lang="en-US" sz="28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Technical Resources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29396" y="6917614"/>
            <a:ext cx="4983344" cy="739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4"/>
              </a:lnSpc>
            </a:pPr>
            <a:r>
              <a:rPr lang="en-US" sz="28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Community Connections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17454" y="6917614"/>
            <a:ext cx="4983344" cy="739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4"/>
              </a:lnSpc>
            </a:pPr>
            <a:r>
              <a:rPr lang="en-US" sz="28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Documentation Support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9984049" y="4321737"/>
            <a:ext cx="0" cy="505341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369079" y="4438406"/>
            <a:ext cx="3895582" cy="2191238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69079" y="7527227"/>
            <a:ext cx="3895582" cy="2191238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005" b="-900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443964" y="5613596"/>
            <a:ext cx="3895582" cy="2191238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339" b="-933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112189" y="-1662936"/>
            <a:ext cx="630238" cy="2691636"/>
            <a:chOff x="0" y="0"/>
            <a:chExt cx="210975" cy="9010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1426" y="-1662936"/>
            <a:ext cx="630238" cy="2691636"/>
            <a:chOff x="0" y="0"/>
            <a:chExt cx="210975" cy="9010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629062" y="-1662936"/>
            <a:ext cx="630238" cy="2691636"/>
            <a:chOff x="0" y="0"/>
            <a:chExt cx="210975" cy="9010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-1662936"/>
            <a:ext cx="630238" cy="2691636"/>
            <a:chOff x="0" y="0"/>
            <a:chExt cx="210975" cy="90103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87937" y="-1662936"/>
            <a:ext cx="630238" cy="2691636"/>
            <a:chOff x="0" y="0"/>
            <a:chExt cx="210975" cy="90103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545573" y="-1662936"/>
            <a:ext cx="630238" cy="2691636"/>
            <a:chOff x="0" y="0"/>
            <a:chExt cx="210975" cy="9010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519740" y="1549777"/>
            <a:ext cx="9423470" cy="204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FINAL EVALUATION &amp; RECOGNITION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84581" y="4747174"/>
            <a:ext cx="5316229" cy="16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Live demonstration of working prototype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10-minute presentation + 5-minute Q&amp;A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Evaluation by expert panel and community members</a:t>
            </a:r>
          </a:p>
          <a:p>
            <a:pPr algn="l">
              <a:lnSpc>
                <a:spcPts val="2643"/>
              </a:lnSpc>
            </a:pPr>
            <a:endParaRPr lang="en-US" sz="1888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384581" y="7423123"/>
            <a:ext cx="5159769" cy="19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Functionality and effectiveness (25%)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User experience and accessibility (25%)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Innovation and originality (20%)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Scalability and production viability (20%)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Presentation quality (10%)</a:t>
            </a:r>
          </a:p>
          <a:p>
            <a:pPr algn="l">
              <a:lnSpc>
                <a:spcPts val="2643"/>
              </a:lnSpc>
            </a:pPr>
            <a:endParaRPr lang="en-US" sz="1888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69020" y="3721926"/>
            <a:ext cx="4983344" cy="61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24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Makethon Showcase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9020" y="6763773"/>
            <a:ext cx="4983344" cy="61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24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Evaluation Criteria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43964" y="4690633"/>
            <a:ext cx="4983344" cy="61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24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Recognition for Top 12 Teams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422199" y="8089724"/>
            <a:ext cx="6427536" cy="134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Cash prizes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Job Interviews with MNCs 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Potential for implementation support</a:t>
            </a:r>
          </a:p>
          <a:p>
            <a:pPr marL="407649" lvl="1" indent="-203825" algn="l">
              <a:lnSpc>
                <a:spcPts val="2643"/>
              </a:lnSpc>
              <a:buFont typeface="Arial"/>
              <a:buChar char="•"/>
            </a:pPr>
            <a:r>
              <a:rPr lang="en-US" sz="1888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Inclusion in STRIDE repository of solutions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762441"/>
            <a:ext cx="18288000" cy="5794826"/>
            <a:chOff x="0" y="0"/>
            <a:chExt cx="4816593" cy="1526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26209"/>
            </a:xfrm>
            <a:custGeom>
              <a:avLst/>
              <a:gdLst/>
              <a:ahLst/>
              <a:cxnLst/>
              <a:rect l="l" t="t" r="r" b="b"/>
              <a:pathLst>
                <a:path w="4816592" h="1526209">
                  <a:moveTo>
                    <a:pt x="0" y="0"/>
                  </a:moveTo>
                  <a:lnTo>
                    <a:pt x="4816592" y="0"/>
                  </a:lnTo>
                  <a:lnTo>
                    <a:pt x="4816592" y="1526209"/>
                  </a:lnTo>
                  <a:lnTo>
                    <a:pt x="0" y="1526209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564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6880" y="445900"/>
            <a:ext cx="15410992" cy="150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9"/>
              </a:lnSpc>
            </a:pPr>
            <a:r>
              <a:rPr lang="en-US" sz="5837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ASSISTIVE TECHNOLOGY CHALLENGE AREAS </a:t>
            </a:r>
          </a:p>
          <a:p>
            <a:pPr algn="l">
              <a:lnSpc>
                <a:spcPts val="5779"/>
              </a:lnSpc>
            </a:pPr>
            <a:endParaRPr lang="en-US" sz="5837" b="1">
              <a:solidFill>
                <a:srgbClr val="000000"/>
              </a:solidFill>
              <a:ea typeface="Dosis Ultra-Bold"/>
              <a:cs typeface="Dosis Ultra-Bold"/>
              <a:sym typeface="Dosis Ultra-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843692" y="-1662936"/>
            <a:ext cx="709050" cy="3028226"/>
            <a:chOff x="0" y="0"/>
            <a:chExt cx="210975" cy="901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697872" y="-1662936"/>
            <a:ext cx="709050" cy="3028226"/>
            <a:chOff x="0" y="0"/>
            <a:chExt cx="210975" cy="901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550250" y="-1662936"/>
            <a:ext cx="709050" cy="3028226"/>
            <a:chOff x="0" y="0"/>
            <a:chExt cx="210975" cy="9010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97127" y="1953642"/>
            <a:ext cx="3550608" cy="2636074"/>
          </a:xfrm>
          <a:custGeom>
            <a:avLst/>
            <a:gdLst/>
            <a:ahLst/>
            <a:cxnLst/>
            <a:rect l="l" t="t" r="r" b="b"/>
            <a:pathLst>
              <a:path w="3550608" h="2636074">
                <a:moveTo>
                  <a:pt x="0" y="0"/>
                </a:moveTo>
                <a:lnTo>
                  <a:pt x="3550609" y="0"/>
                </a:lnTo>
                <a:lnTo>
                  <a:pt x="3550609" y="2636074"/>
                </a:lnTo>
                <a:lnTo>
                  <a:pt x="0" y="2636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07" t="-1819" r="-39319" b="-28911"/>
            </a:stretch>
          </a:blipFill>
          <a:ln w="47625" cap="rnd">
            <a:solidFill>
              <a:srgbClr val="000000"/>
            </a:solidFill>
            <a:prstDash val="solid"/>
            <a:round/>
          </a:ln>
        </p:spPr>
      </p:sp>
      <p:sp>
        <p:nvSpPr>
          <p:cNvPr id="16" name="Freeform 16"/>
          <p:cNvSpPr/>
          <p:nvPr/>
        </p:nvSpPr>
        <p:spPr>
          <a:xfrm>
            <a:off x="513177" y="4676716"/>
            <a:ext cx="3534559" cy="2636074"/>
          </a:xfrm>
          <a:custGeom>
            <a:avLst/>
            <a:gdLst/>
            <a:ahLst/>
            <a:cxnLst/>
            <a:rect l="l" t="t" r="r" b="b"/>
            <a:pathLst>
              <a:path w="3534559" h="2636074">
                <a:moveTo>
                  <a:pt x="0" y="0"/>
                </a:moveTo>
                <a:lnTo>
                  <a:pt x="3534559" y="0"/>
                </a:lnTo>
                <a:lnTo>
                  <a:pt x="3534559" y="2636074"/>
                </a:lnTo>
                <a:lnTo>
                  <a:pt x="0" y="263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26" b="-11958"/>
            </a:stretch>
          </a:blipFill>
          <a:ln w="47625" cap="rnd">
            <a:solidFill>
              <a:srgbClr val="000000"/>
            </a:solidFill>
            <a:prstDash val="solid"/>
            <a:round/>
          </a:ln>
        </p:spPr>
      </p:sp>
      <p:sp>
        <p:nvSpPr>
          <p:cNvPr id="17" name="Freeform 17"/>
          <p:cNvSpPr/>
          <p:nvPr/>
        </p:nvSpPr>
        <p:spPr>
          <a:xfrm>
            <a:off x="14064195" y="2126367"/>
            <a:ext cx="3771713" cy="2636074"/>
          </a:xfrm>
          <a:custGeom>
            <a:avLst/>
            <a:gdLst/>
            <a:ahLst/>
            <a:cxnLst/>
            <a:rect l="l" t="t" r="r" b="b"/>
            <a:pathLst>
              <a:path w="3771713" h="2636074">
                <a:moveTo>
                  <a:pt x="0" y="0"/>
                </a:moveTo>
                <a:lnTo>
                  <a:pt x="3771713" y="0"/>
                </a:lnTo>
                <a:lnTo>
                  <a:pt x="3771713" y="2636074"/>
                </a:lnTo>
                <a:lnTo>
                  <a:pt x="0" y="2636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602" r="-19170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id="18" name="Freeform 18"/>
          <p:cNvSpPr/>
          <p:nvPr/>
        </p:nvSpPr>
        <p:spPr>
          <a:xfrm>
            <a:off x="14064195" y="4933891"/>
            <a:ext cx="3771713" cy="3110850"/>
          </a:xfrm>
          <a:custGeom>
            <a:avLst/>
            <a:gdLst/>
            <a:ahLst/>
            <a:cxnLst/>
            <a:rect l="l" t="t" r="r" b="b"/>
            <a:pathLst>
              <a:path w="3771713" h="3110850">
                <a:moveTo>
                  <a:pt x="0" y="0"/>
                </a:moveTo>
                <a:lnTo>
                  <a:pt x="3771713" y="0"/>
                </a:lnTo>
                <a:lnTo>
                  <a:pt x="3771713" y="3110850"/>
                </a:lnTo>
                <a:lnTo>
                  <a:pt x="0" y="311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004" t="-15012" r="-15375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id="19" name="Freeform 19"/>
          <p:cNvSpPr/>
          <p:nvPr/>
        </p:nvSpPr>
        <p:spPr>
          <a:xfrm>
            <a:off x="513177" y="7398515"/>
            <a:ext cx="3550608" cy="2691645"/>
          </a:xfrm>
          <a:custGeom>
            <a:avLst/>
            <a:gdLst/>
            <a:ahLst/>
            <a:cxnLst/>
            <a:rect l="l" t="t" r="r" b="b"/>
            <a:pathLst>
              <a:path w="3550608" h="2691645">
                <a:moveTo>
                  <a:pt x="0" y="0"/>
                </a:moveTo>
                <a:lnTo>
                  <a:pt x="3550608" y="0"/>
                </a:lnTo>
                <a:lnTo>
                  <a:pt x="3550608" y="2691645"/>
                </a:lnTo>
                <a:lnTo>
                  <a:pt x="0" y="2691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214" t="-4067" r="-59214" b="-47474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id="20" name="TextBox 20"/>
          <p:cNvSpPr txBox="1"/>
          <p:nvPr/>
        </p:nvSpPr>
        <p:spPr>
          <a:xfrm>
            <a:off x="5663205" y="2452420"/>
            <a:ext cx="7178189" cy="771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  <a:spcBef>
                <a:spcPct val="0"/>
              </a:spcBef>
            </a:pPr>
            <a:r>
              <a:rPr lang="en-US" sz="2229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Lorem ipsum dolor sit amet, consectetur adipiscing elit, sed do eiusmod tempor incididunt ut labore et dolore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84601" y="2306095"/>
            <a:ext cx="7178189" cy="1962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229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PERSONAL CARE &amp; HYGIENE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Toileting Independence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Grooming Assistance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Menstrual Care Support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Dressing Support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26586" y="2306095"/>
            <a:ext cx="7178189" cy="157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229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MOBILITY &amp; POSITIONING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Postural Support Systems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Therapeutic Equipment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Footwear Management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84601" y="4867216"/>
            <a:ext cx="4637310" cy="156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229" b="1">
                <a:solidFill>
                  <a:srgbClr val="FFFFFF"/>
                </a:solidFill>
                <a:ea typeface="Poppins Bold"/>
                <a:cs typeface="Poppins Bold"/>
                <a:sym typeface="Poppins Bold"/>
              </a:rPr>
              <a:t>EDUCATIONAL SUPPORT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Fine Motor Learning Tools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Vocational Training Adaptations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Sensory Processing Support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26586" y="4867216"/>
            <a:ext cx="4219708" cy="156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229" b="1">
                <a:solidFill>
                  <a:srgbClr val="FFFFFF"/>
                </a:solidFill>
                <a:ea typeface="Poppins Bold"/>
                <a:cs typeface="Poppins Bold"/>
                <a:sym typeface="Poppins Bold"/>
              </a:rPr>
              <a:t>SPECIALIZED NEEDS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Multiple Disabilities Support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Cerebral Palsy-Specific Solutions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Communication Accessibility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84601" y="7429584"/>
            <a:ext cx="4487134" cy="1963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1"/>
              </a:lnSpc>
            </a:pPr>
            <a:r>
              <a:rPr lang="en-US" sz="2229" b="1">
                <a:solidFill>
                  <a:srgbClr val="FFFFFF"/>
                </a:solidFill>
                <a:ea typeface="Poppins Bold"/>
                <a:cs typeface="Poppins Bold"/>
                <a:sym typeface="Poppins Bold"/>
              </a:rPr>
              <a:t>ADAPTIVE EQUIPMENT FOR LEARNING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Math Learning Tools</a:t>
            </a:r>
          </a:p>
          <a:p>
            <a:pPr marL="481395" lvl="1" indent="-240697" algn="l">
              <a:lnSpc>
                <a:spcPts val="3121"/>
              </a:lnSpc>
              <a:buFont typeface="Arial"/>
              <a:buChar char="•"/>
            </a:pPr>
            <a:r>
              <a:rPr lang="en-US" sz="2229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Reading Access Technologies</a:t>
            </a:r>
          </a:p>
          <a:p>
            <a:pPr algn="l">
              <a:lnSpc>
                <a:spcPts val="3121"/>
              </a:lnSpc>
            </a:pPr>
            <a:endParaRPr lang="en-US" sz="2229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6" name="AutoShape 26"/>
          <p:cNvSpPr/>
          <p:nvPr/>
        </p:nvSpPr>
        <p:spPr>
          <a:xfrm flipV="1">
            <a:off x="9144000" y="2152774"/>
            <a:ext cx="0" cy="74959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1040" y="320957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19017" y="-150349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9982" r="-2916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7597" y="4298929"/>
            <a:ext cx="7026189" cy="6998743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301" r="-2012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97852" y="1718573"/>
            <a:ext cx="10921165" cy="346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</a:t>
            </a: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Children with motor impairments cannot manage clothing before and after toilet use or maintain safe positioning during toileting.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Restricted independence, privacy concerns, and potential for toileting accidents and injuries.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Develop comprehensive toileting support systems including clothing management tools, stabilizing supports, and post-toileting hygiene solutions.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51040" y="5333747"/>
            <a:ext cx="189021" cy="1210880"/>
            <a:chOff x="0" y="0"/>
            <a:chExt cx="76434" cy="4896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2837250"/>
            <a:ext cx="528233" cy="552058"/>
            <a:chOff x="0" y="0"/>
            <a:chExt cx="812800" cy="8494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1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98558" y="282857"/>
            <a:ext cx="2281575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TOILETING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8558" y="792154"/>
            <a:ext cx="348298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INDEPENDENCE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7852" y="6676513"/>
            <a:ext cx="12229745" cy="30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Essential self-care tasks like hair combing, nail cutting, and teeth brushing remain inaccessible due to grip and coordination limitations.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Poor hygiene practices leading to health issues, lowered self-esteem, and continued caregiver dependence.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Design adaptable grooming tools with enhanced grip features, extended handles, and stability controls to enable independent self-care routines.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98558" y="5295647"/>
            <a:ext cx="3723271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GROOMING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8558" y="5804944"/>
            <a:ext cx="348298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ASSISTANCE</a:t>
            </a:r>
          </a:p>
        </p:txBody>
      </p:sp>
      <p:sp>
        <p:nvSpPr>
          <p:cNvPr id="27" name="TextBox 27"/>
          <p:cNvSpPr txBox="1"/>
          <p:nvPr/>
        </p:nvSpPr>
        <p:spPr>
          <a:xfrm rot="-5400000">
            <a:off x="-1722840" y="5159645"/>
            <a:ext cx="3935813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PERSONAL CARE AND HYGEINE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29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1015" y="367200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19017" y="-1390576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7597" y="4411847"/>
            <a:ext cx="7026189" cy="6998743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572" r="-2457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97827" y="1659587"/>
            <a:ext cx="11221518" cy="346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Girls with disabilities cannot independently manage sanitary pads due to fine motor limitations and coordination difficulties.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School absences during menstruation, compromised dignity, hygiene concerns, and continued dependence on caregivers for intimate care.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Create adaptive tools specifically designed for girls with disabilities to independently apply, position, and dispose of sanitary products.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751015" y="5569158"/>
            <a:ext cx="189021" cy="1210880"/>
            <a:chOff x="0" y="0"/>
            <a:chExt cx="76434" cy="4896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98533" y="329100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MENSTRUAL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8533" y="838397"/>
            <a:ext cx="348298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CARE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7827" y="6865763"/>
            <a:ext cx="12229745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Managing clothing fasteners (buttons, zippers) and putting on/removing garments presents significant barriers to independence.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Extended preparation time, limited clothing choices, and reliance on caregivers for basic dressing needs.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Create intuitive buttoning tools and clothing manipulation aids that work with existing wardrobes to promote dressing autonomy.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8533" y="5492958"/>
            <a:ext cx="3723271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DRESSING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8533" y="6002255"/>
            <a:ext cx="348298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SUPPORT</a:t>
            </a: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-8879884" y="3736383"/>
            <a:ext cx="18288000" cy="528233"/>
            <a:chOff x="0" y="0"/>
            <a:chExt cx="4816593" cy="13912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-5400000">
            <a:off x="-1936554" y="5058850"/>
            <a:ext cx="4363240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PERSONAL CARE AND HYGEINE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0" y="2950168"/>
            <a:ext cx="528233" cy="552058"/>
            <a:chOff x="0" y="0"/>
            <a:chExt cx="812800" cy="8494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1015" y="473357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19017" y="-150349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49446" r="2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7597" y="4298929"/>
            <a:ext cx="7026189" cy="6998743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51015" y="5456240"/>
            <a:ext cx="189021" cy="1210880"/>
            <a:chOff x="0" y="0"/>
            <a:chExt cx="76434" cy="4896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97827" y="1765744"/>
            <a:ext cx="1122151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Children with physical disabilities struggle to maintain proper head and body positioning during educational activities.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Fatigue, discomfort, limited engagement with learning materials, and potential long-term physical complications.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Design adaptable, lightweight positioning supports for head and trunk stabilization that can be integrated into existing classroom seating.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8533" y="435257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POSTURAL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8533" y="944554"/>
            <a:ext cx="4594296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SUPPORT SYSTEMS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7827" y="6752845"/>
            <a:ext cx="12229745" cy="30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Standard exercise and therapy equipment doesn't accommodate the specific needs of children with disabilities.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Inability to perform recommended therapeutic exercises, limiting physical development and rehabilitation progress.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Create accessible, engaging therapeutic devices that support prescribed exercises while being suitable for school and home environments.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98533" y="5380040"/>
            <a:ext cx="3723271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THERAPEUTIC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8533" y="5889337"/>
            <a:ext cx="348298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EQUIPMENT</a:t>
            </a:r>
          </a:p>
        </p:txBody>
      </p:sp>
      <p:sp>
        <p:nvSpPr>
          <p:cNvPr id="24" name="TextBox 24"/>
          <p:cNvSpPr txBox="1"/>
          <p:nvPr/>
        </p:nvSpPr>
        <p:spPr>
          <a:xfrm rot="-5400000">
            <a:off x="-1473703" y="5085347"/>
            <a:ext cx="3437539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MOBILITY &amp; POSITIONING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0" y="3230664"/>
            <a:ext cx="528233" cy="552058"/>
            <a:chOff x="0" y="0"/>
            <a:chExt cx="812800" cy="8494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6794" y="2770250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86095" y="110140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1473703" y="5085347"/>
            <a:ext cx="3437539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MOBILITY &amp; POSITIONING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3230664"/>
            <a:ext cx="528233" cy="552058"/>
            <a:chOff x="0" y="0"/>
            <a:chExt cx="812800" cy="8494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53606" y="4062637"/>
            <a:ext cx="1122151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Putting on and removing shoes independently is impossible for many children with motor limitations.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Increased dependency during transitions (indoor/outdoor activities) and potential exclusion from activities requiring specific footwear.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Develop shoe assistance devices that work with various footwear styles to support independent donning and removal.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4312" y="2732150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FOOTWEAR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4312" y="3241447"/>
            <a:ext cx="4594296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MANAGEMENT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3380" y="254282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19017" y="-150349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7597" y="4298929"/>
            <a:ext cx="7026189" cy="6998743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45017" r="-440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73380" y="5673979"/>
            <a:ext cx="189021" cy="1210880"/>
            <a:chOff x="0" y="0"/>
            <a:chExt cx="76434" cy="4896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 rot="-5400000">
            <a:off x="-1504969" y="5078049"/>
            <a:ext cx="3500070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EDUCATIONAL SUPPORT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3335524"/>
            <a:ext cx="528233" cy="552058"/>
            <a:chOff x="0" y="0"/>
            <a:chExt cx="812800" cy="8494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20192" y="1546669"/>
            <a:ext cx="1122151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Standard writing instruments and art supplies don't accommodate diverse grip patterns and motor control challenges.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Limited participation in writing, drawing, and manipulative classroom activities, affecting academic progress and creative expression.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Design modular writing and art tools with customizable grips and stabilizing features that adapt to individual motor capabilities.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0899" y="216182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FINE-MOTOR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0899" y="725479"/>
            <a:ext cx="4504700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LEARNING TOOLS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0192" y="7005127"/>
            <a:ext cx="12229745" cy="30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Standard vocational training equipment and tools present barriers to skill development for students with disabilities.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Reduced access to vocational learning, limiting future employment opportunities and economic independence.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Create adaptive tools specifically for vocational education that support skills development while accommodating various physical limitations.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20899" y="5632322"/>
            <a:ext cx="3723271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VOCATIONAL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0899" y="6141619"/>
            <a:ext cx="5514166" cy="135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TRAINING ADAPTATIONS</a:t>
            </a:r>
          </a:p>
          <a:p>
            <a:pPr algn="l">
              <a:lnSpc>
                <a:spcPts val="5439"/>
              </a:lnSpc>
              <a:spcBef>
                <a:spcPct val="0"/>
              </a:spcBef>
            </a:pPr>
            <a:endParaRPr lang="en-US" sz="3885" b="1">
              <a:solidFill>
                <a:srgbClr val="000000"/>
              </a:solidFill>
              <a:ea typeface="Dosis Ultra-Bold"/>
              <a:cs typeface="Dosis Ultra-Bold"/>
              <a:sym typeface="Dosis Ultra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74C2D16A-334B-A27A-1C3D-56BB2A5EA60D}"/>
              </a:ext>
            </a:extLst>
          </p:cNvPr>
          <p:cNvSpPr/>
          <p:nvPr/>
        </p:nvSpPr>
        <p:spPr>
          <a:xfrm>
            <a:off x="3124200" y="6435374"/>
            <a:ext cx="1112178" cy="114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BBB1CE5-23A0-9C58-D7BB-36A0C89C3197}"/>
              </a:ext>
            </a:extLst>
          </p:cNvPr>
          <p:cNvSpPr/>
          <p:nvPr/>
        </p:nvSpPr>
        <p:spPr>
          <a:xfrm>
            <a:off x="329906" y="6449954"/>
            <a:ext cx="1112178" cy="114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C1E896B-E77D-BF52-A153-786623CC0528}"/>
              </a:ext>
            </a:extLst>
          </p:cNvPr>
          <p:cNvSpPr/>
          <p:nvPr/>
        </p:nvSpPr>
        <p:spPr>
          <a:xfrm>
            <a:off x="3124200" y="7736191"/>
            <a:ext cx="1112178" cy="10848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6E664A-64AD-B33F-1F2B-0D279D7906FD}"/>
              </a:ext>
            </a:extLst>
          </p:cNvPr>
          <p:cNvSpPr/>
          <p:nvPr/>
        </p:nvSpPr>
        <p:spPr>
          <a:xfrm>
            <a:off x="335622" y="9036748"/>
            <a:ext cx="1112178" cy="10848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54C22D-BE4B-CA29-24BD-3129F0744610}"/>
              </a:ext>
            </a:extLst>
          </p:cNvPr>
          <p:cNvSpPr/>
          <p:nvPr/>
        </p:nvSpPr>
        <p:spPr>
          <a:xfrm>
            <a:off x="3155022" y="9011619"/>
            <a:ext cx="1112178" cy="10848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A62101-39DA-4636-5B87-D61FC6CA6528}"/>
              </a:ext>
            </a:extLst>
          </p:cNvPr>
          <p:cNvSpPr/>
          <p:nvPr/>
        </p:nvSpPr>
        <p:spPr>
          <a:xfrm>
            <a:off x="334641" y="7706591"/>
            <a:ext cx="1112178" cy="1144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reeform 2"/>
          <p:cNvSpPr/>
          <p:nvPr/>
        </p:nvSpPr>
        <p:spPr>
          <a:xfrm>
            <a:off x="10103978" y="2466785"/>
            <a:ext cx="7630226" cy="6711161"/>
          </a:xfrm>
          <a:prstGeom prst="roundRect">
            <a:avLst/>
          </a:prstGeom>
          <a:blipFill>
            <a:blip r:embed="rId2"/>
            <a:stretch>
              <a:fillRect l="-16879" t="-1130" r="-12194"/>
            </a:stretch>
          </a:blipFill>
          <a:ln w="28575">
            <a:solidFill>
              <a:schemeClr val="tx1"/>
            </a:solidFill>
          </a:ln>
        </p:spPr>
      </p:sp>
      <p:sp>
        <p:nvSpPr>
          <p:cNvPr id="9" name="Freeform 9"/>
          <p:cNvSpPr/>
          <p:nvPr/>
        </p:nvSpPr>
        <p:spPr>
          <a:xfrm>
            <a:off x="502877" y="6619009"/>
            <a:ext cx="820232" cy="820232"/>
          </a:xfrm>
          <a:custGeom>
            <a:avLst/>
            <a:gdLst/>
            <a:ahLst/>
            <a:cxnLst/>
            <a:rect l="l" t="t" r="r" b="b"/>
            <a:pathLst>
              <a:path w="820232" h="820232">
                <a:moveTo>
                  <a:pt x="0" y="0"/>
                </a:moveTo>
                <a:lnTo>
                  <a:pt x="820232" y="0"/>
                </a:lnTo>
                <a:lnTo>
                  <a:pt x="820232" y="820232"/>
                </a:lnTo>
                <a:lnTo>
                  <a:pt x="0" y="820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2618" y="7838209"/>
            <a:ext cx="820232" cy="820232"/>
          </a:xfrm>
          <a:custGeom>
            <a:avLst/>
            <a:gdLst/>
            <a:ahLst/>
            <a:cxnLst/>
            <a:rect l="l" t="t" r="r" b="b"/>
            <a:pathLst>
              <a:path w="820232" h="820232">
                <a:moveTo>
                  <a:pt x="0" y="0"/>
                </a:moveTo>
                <a:lnTo>
                  <a:pt x="820232" y="0"/>
                </a:lnTo>
                <a:lnTo>
                  <a:pt x="820232" y="820233"/>
                </a:lnTo>
                <a:lnTo>
                  <a:pt x="0" y="820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6624" y="9113111"/>
            <a:ext cx="623377" cy="820232"/>
          </a:xfrm>
          <a:custGeom>
            <a:avLst/>
            <a:gdLst/>
            <a:ahLst/>
            <a:cxnLst/>
            <a:rect l="l" t="t" r="r" b="b"/>
            <a:pathLst>
              <a:path w="623377" h="820232">
                <a:moveTo>
                  <a:pt x="0" y="0"/>
                </a:moveTo>
                <a:lnTo>
                  <a:pt x="623376" y="0"/>
                </a:lnTo>
                <a:lnTo>
                  <a:pt x="623376" y="820232"/>
                </a:lnTo>
                <a:lnTo>
                  <a:pt x="0" y="820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76600" y="6667500"/>
            <a:ext cx="843229" cy="820232"/>
          </a:xfrm>
          <a:custGeom>
            <a:avLst/>
            <a:gdLst/>
            <a:ahLst/>
            <a:cxnLst/>
            <a:rect l="l" t="t" r="r" b="b"/>
            <a:pathLst>
              <a:path w="843229" h="820232">
                <a:moveTo>
                  <a:pt x="0" y="0"/>
                </a:moveTo>
                <a:lnTo>
                  <a:pt x="843230" y="0"/>
                </a:lnTo>
                <a:lnTo>
                  <a:pt x="843230" y="820232"/>
                </a:lnTo>
                <a:lnTo>
                  <a:pt x="0" y="820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3" name="Freeform 13"/>
          <p:cNvSpPr/>
          <p:nvPr/>
        </p:nvSpPr>
        <p:spPr>
          <a:xfrm>
            <a:off x="3276600" y="7886700"/>
            <a:ext cx="883579" cy="755221"/>
          </a:xfrm>
          <a:custGeom>
            <a:avLst/>
            <a:gdLst/>
            <a:ahLst/>
            <a:cxnLst/>
            <a:rect l="l" t="t" r="r" b="b"/>
            <a:pathLst>
              <a:path w="1112179" h="820232">
                <a:moveTo>
                  <a:pt x="0" y="0"/>
                </a:moveTo>
                <a:lnTo>
                  <a:pt x="1112180" y="0"/>
                </a:lnTo>
                <a:lnTo>
                  <a:pt x="1112180" y="820233"/>
                </a:lnTo>
                <a:lnTo>
                  <a:pt x="0" y="820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94568" y="9182100"/>
            <a:ext cx="820232" cy="820232"/>
          </a:xfrm>
          <a:custGeom>
            <a:avLst/>
            <a:gdLst/>
            <a:ahLst/>
            <a:cxnLst/>
            <a:rect l="l" t="t" r="r" b="b"/>
            <a:pathLst>
              <a:path w="820232" h="820232">
                <a:moveTo>
                  <a:pt x="0" y="0"/>
                </a:moveTo>
                <a:lnTo>
                  <a:pt x="820233" y="0"/>
                </a:lnTo>
                <a:lnTo>
                  <a:pt x="820233" y="820232"/>
                </a:lnTo>
                <a:lnTo>
                  <a:pt x="0" y="820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707292" y="2310111"/>
            <a:ext cx="7946292" cy="35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400" b="1" dirty="0">
                <a:solidFill>
                  <a:srgbClr val="FF0000"/>
                </a:solidFill>
                <a:ea typeface="Canva Sans Bold"/>
                <a:cs typeface="Canva Sans Bold"/>
                <a:sym typeface="Canva Sans Bold"/>
              </a:rPr>
              <a:t>FROM IDEATION TO IMPLEMENTATION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669" y="2857500"/>
            <a:ext cx="875745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4150" lvl="1" indent="-232075" algn="l">
              <a:lnSpc>
                <a:spcPts val="3009"/>
              </a:lnSpc>
              <a:buFont typeface="Arial"/>
              <a:buChar char="•"/>
            </a:pPr>
            <a:r>
              <a:rPr lang="en-US" sz="2800" b="1" dirty="0">
                <a:ea typeface="Canva Sans"/>
                <a:cs typeface="Calibri" panose="020F0502020204030204" pitchFamily="34" charset="0"/>
                <a:sym typeface="Canva Sans"/>
              </a:rPr>
              <a:t>Empower participants to identify real-world challenges.</a:t>
            </a:r>
          </a:p>
          <a:p>
            <a:pPr algn="l">
              <a:lnSpc>
                <a:spcPts val="3009"/>
              </a:lnSpc>
            </a:pPr>
            <a:endParaRPr lang="en-US" sz="2800" b="1" dirty="0">
              <a:ea typeface="Canva Sans"/>
              <a:cs typeface="Calibri" panose="020F0502020204030204" pitchFamily="34" charset="0"/>
              <a:sym typeface="Canva Sans"/>
            </a:endParaRPr>
          </a:p>
          <a:p>
            <a:pPr marL="464150" lvl="1" indent="-232075" algn="l">
              <a:lnSpc>
                <a:spcPts val="3009"/>
              </a:lnSpc>
              <a:buFont typeface="Arial"/>
              <a:buChar char="•"/>
            </a:pPr>
            <a:r>
              <a:rPr lang="en-US" sz="2800" b="1" dirty="0">
                <a:ea typeface="Canva Sans"/>
                <a:cs typeface="Calibri" panose="020F0502020204030204" pitchFamily="34" charset="0"/>
                <a:sym typeface="Canva Sans"/>
              </a:rPr>
              <a:t>Encourage design thinking to develop practical solutions.</a:t>
            </a:r>
          </a:p>
          <a:p>
            <a:pPr algn="l">
              <a:lnSpc>
                <a:spcPts val="3009"/>
              </a:lnSpc>
            </a:pPr>
            <a:endParaRPr lang="en-US" sz="2800" b="1" dirty="0">
              <a:ea typeface="Canva Sans"/>
              <a:cs typeface="Calibri" panose="020F0502020204030204" pitchFamily="34" charset="0"/>
              <a:sym typeface="Canva Sans"/>
            </a:endParaRPr>
          </a:p>
          <a:p>
            <a:pPr marL="464150" lvl="1" indent="-232075" algn="l">
              <a:lnSpc>
                <a:spcPts val="3009"/>
              </a:lnSpc>
              <a:buFont typeface="Arial"/>
              <a:buChar char="•"/>
            </a:pPr>
            <a:r>
              <a:rPr lang="en-US" sz="2800" b="1" dirty="0">
                <a:ea typeface="Canva Sans"/>
                <a:cs typeface="Calibri" panose="020F0502020204030204" pitchFamily="34" charset="0"/>
                <a:sym typeface="Canva Sans"/>
              </a:rPr>
              <a:t>Build prototypes that can be distributed to BUDS institutions and private schools.</a:t>
            </a:r>
          </a:p>
          <a:p>
            <a:pPr algn="l">
              <a:lnSpc>
                <a:spcPts val="3009"/>
              </a:lnSpc>
            </a:pPr>
            <a:endParaRPr lang="en-US" sz="2800" b="1" dirty="0">
              <a:ea typeface="Canva Sans"/>
              <a:cs typeface="Calibri" panose="020F0502020204030204" pitchFamily="34" charset="0"/>
              <a:sym typeface="Canva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-2514600" y="5905500"/>
            <a:ext cx="7946292" cy="35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</a:pPr>
            <a:r>
              <a:rPr lang="en-US" sz="2400" b="1" dirty="0">
                <a:solidFill>
                  <a:srgbClr val="FF0000"/>
                </a:solidFill>
                <a:ea typeface="Canva Sans Bold"/>
                <a:cs typeface="Canva Sans Bold"/>
                <a:sym typeface="Canva Sans Bold"/>
              </a:rPr>
              <a:t>FOCUS AREAS: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7704" y="1229894"/>
            <a:ext cx="15006509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tx2"/>
                </a:solidFill>
                <a:ea typeface="Horizon"/>
                <a:cs typeface="Horizon"/>
                <a:sym typeface="Horizon"/>
              </a:rPr>
              <a:t>Goals of the </a:t>
            </a:r>
            <a:r>
              <a:rPr lang="en-US" sz="3000" dirty="0" err="1">
                <a:solidFill>
                  <a:schemeClr val="tx2"/>
                </a:solidFill>
                <a:ea typeface="Horizon"/>
                <a:cs typeface="Horizon"/>
                <a:sym typeface="Horizon"/>
              </a:rPr>
              <a:t>Designathon</a:t>
            </a:r>
            <a:endParaRPr lang="en-US" sz="3000" dirty="0">
              <a:solidFill>
                <a:schemeClr val="tx2"/>
              </a:solidFill>
              <a:ea typeface="Horizon"/>
              <a:cs typeface="Horizon"/>
              <a:sym typeface="Horizo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00020" y="6859901"/>
            <a:ext cx="1347980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dirty="0">
                <a:ea typeface="Canva Sans"/>
                <a:cs typeface="Canva Sans"/>
                <a:sym typeface="Canva Sans"/>
              </a:rPr>
              <a:t>EATING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55618" y="8210550"/>
            <a:ext cx="1347980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dirty="0">
                <a:ea typeface="Canva Sans"/>
                <a:cs typeface="Canva Sans"/>
                <a:sym typeface="Canva Sans"/>
              </a:rPr>
              <a:t>TOILETRY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72311" y="9429750"/>
            <a:ext cx="1347980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dirty="0">
                <a:ea typeface="Canva Sans"/>
                <a:cs typeface="Canva Sans"/>
                <a:sym typeface="Canva Sans"/>
              </a:rPr>
              <a:t>MOBILITY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2000" y="6926450"/>
            <a:ext cx="2409115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dirty="0">
                <a:ea typeface="Canva Sans"/>
                <a:cs typeface="Canva Sans"/>
                <a:sym typeface="Canva Sans"/>
              </a:rPr>
              <a:t>COMMUNICATION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01285" y="8210550"/>
            <a:ext cx="2409115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dirty="0">
                <a:ea typeface="Canva Sans"/>
                <a:cs typeface="Canva Sans"/>
                <a:sym typeface="Canva Sans"/>
              </a:rPr>
              <a:t>LEARNING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01285" y="9429750"/>
            <a:ext cx="2409115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dirty="0">
                <a:ea typeface="Canva Sans"/>
                <a:cs typeface="Canva Sans"/>
                <a:sym typeface="Canva Sans"/>
              </a:rPr>
              <a:t>SENSORY SUPPORT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17852" y="116286"/>
            <a:ext cx="15623330" cy="94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dirty="0">
                <a:ea typeface="Open Sans Bold" panose="020B0806030504020204" charset="0"/>
                <a:cs typeface="Open Sans Bold" panose="020B0806030504020204" charset="0"/>
                <a:sym typeface="Paalalabas Wide"/>
              </a:rPr>
              <a:t>STRIDE ASSISTIVE DESIGNATHON 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6794" y="2770250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86095" y="110140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38110" r="-1131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1504969" y="5078049"/>
            <a:ext cx="3500070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EDUCATIONAL SUPPORT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3335524"/>
            <a:ext cx="528233" cy="552058"/>
            <a:chOff x="0" y="0"/>
            <a:chExt cx="812800" cy="8494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3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53606" y="4062637"/>
            <a:ext cx="1122151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Children with sensory processing challenges lack appropriate tools to help regulate sensory input in educational environments.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Sensory overload or understimulation affecting attention, behavior, and learning engagement.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Develop portable, durable sensory regulation tools that can be discreetly used in classroom settings to support focus and emotional regulation.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4312" y="2732150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SENSORY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4312" y="3241447"/>
            <a:ext cx="7219037" cy="135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PROCESSING SUPPORT</a:t>
            </a:r>
          </a:p>
          <a:p>
            <a:pPr algn="l">
              <a:lnSpc>
                <a:spcPts val="5439"/>
              </a:lnSpc>
              <a:spcBef>
                <a:spcPct val="0"/>
              </a:spcBef>
            </a:pPr>
            <a:endParaRPr lang="en-US" sz="3885" b="1">
              <a:solidFill>
                <a:srgbClr val="000000"/>
              </a:solidFill>
              <a:ea typeface="Dosis Ultra-Bold"/>
              <a:cs typeface="Dosis Ultra-Bold"/>
              <a:sym typeface="Dosis Ultra-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3380" y="254282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19017" y="-150349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7597" y="4298929"/>
            <a:ext cx="7026189" cy="6998743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30439" r="-1898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73380" y="5150178"/>
            <a:ext cx="189021" cy="1210880"/>
            <a:chOff x="0" y="0"/>
            <a:chExt cx="76434" cy="4896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 rot="-5400000">
            <a:off x="-1097913" y="5126200"/>
            <a:ext cx="2726724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SPECIALIZED NEEDS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525" y="3535231"/>
            <a:ext cx="528233" cy="552058"/>
            <a:chOff x="0" y="0"/>
            <a:chExt cx="812800" cy="8494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20192" y="1546669"/>
            <a:ext cx="1122151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Children with multiple disabilities face complex, intersecting challenges that aren't addressed by single-focus assistive devices.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Exclusion from activities that could be accessible with appropriately designed multi-functional supports.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Design versatile, adaptable tools that simultaneously address multiple support needs while remaining simple to use and maintain.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0899" y="216182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MULTIPLE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0899" y="725479"/>
            <a:ext cx="582587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DISABILITIES SUPPORT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0192" y="6481326"/>
            <a:ext cx="11930278" cy="38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The unique movement patterns and variable muscle tone associated with cerebral palsy require specialized adaptive approaches.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Standard adaptive equipment often fails to accommodate the specific motor patterns present in cerebral palsy.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Create tools specifically designed to accommodate involuntary movements, spasticity, and atypical muscle tone while supporting functional independence. You can also think of CP chair.</a:t>
            </a:r>
          </a:p>
          <a:p>
            <a:pPr algn="l">
              <a:lnSpc>
                <a:spcPts val="3351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20899" y="5108521"/>
            <a:ext cx="4463131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CEREBRAL PALSY-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0899" y="5617818"/>
            <a:ext cx="5514166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SPECIFIC SOLUTIONS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7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6794" y="2806968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86095" y="1138122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02125" t="-35119" r="22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-8879884" y="3660183"/>
            <a:ext cx="18288000" cy="528233"/>
            <a:chOff x="0" y="0"/>
            <a:chExt cx="4816593" cy="1391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3606" y="4099355"/>
            <a:ext cx="11221518" cy="30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Non-verbal children or those with speech impairments lack accessible, durable communication tools for daily interactions.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Unmet needs, frustration, social isolation, and limited classroom participation due to communication barriers.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</a:t>
            </a: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Develop low-tech, customizable communication systems that are intuitive for users and communication partners while being durable for daily use.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54312" y="2768868"/>
            <a:ext cx="5392964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COMMUNICATION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4312" y="3278165"/>
            <a:ext cx="7219037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ACCESSIBILITY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-1097913" y="5162918"/>
            <a:ext cx="2726724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SPECIALIZED NEEDS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525" y="3571949"/>
            <a:ext cx="528233" cy="552058"/>
            <a:chOff x="0" y="0"/>
            <a:chExt cx="812800" cy="8494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3380" y="522463"/>
            <a:ext cx="189021" cy="1210880"/>
            <a:chOff x="0" y="0"/>
            <a:chExt cx="76434" cy="489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19017" y="-1503494"/>
            <a:ext cx="7781435" cy="775103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7776" r="-2777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27597" y="4298929"/>
            <a:ext cx="7026189" cy="6998743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2698" r="-1174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73380" y="5153025"/>
            <a:ext cx="189021" cy="1210880"/>
            <a:chOff x="0" y="0"/>
            <a:chExt cx="76434" cy="4896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434" cy="489641"/>
            </a:xfrm>
            <a:custGeom>
              <a:avLst/>
              <a:gdLst/>
              <a:ahLst/>
              <a:cxnLst/>
              <a:rect l="l" t="t" r="r" b="b"/>
              <a:pathLst>
                <a:path w="76434" h="489641">
                  <a:moveTo>
                    <a:pt x="0" y="0"/>
                  </a:moveTo>
                  <a:lnTo>
                    <a:pt x="76434" y="0"/>
                  </a:lnTo>
                  <a:lnTo>
                    <a:pt x="76434" y="489641"/>
                  </a:lnTo>
                  <a:lnTo>
                    <a:pt x="0" y="4896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6434" cy="527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8879884" y="3623465"/>
            <a:ext cx="18288000" cy="528233"/>
            <a:chOff x="0" y="0"/>
            <a:chExt cx="4816593" cy="1391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39123"/>
            </a:xfrm>
            <a:custGeom>
              <a:avLst/>
              <a:gdLst/>
              <a:ahLst/>
              <a:cxnLst/>
              <a:rect l="l" t="t" r="r" b="b"/>
              <a:pathLst>
                <a:path w="4816592" h="139123">
                  <a:moveTo>
                    <a:pt x="0" y="0"/>
                  </a:moveTo>
                  <a:lnTo>
                    <a:pt x="4816592" y="0"/>
                  </a:lnTo>
                  <a:lnTo>
                    <a:pt x="4816592" y="139123"/>
                  </a:lnTo>
                  <a:lnTo>
                    <a:pt x="0" y="139123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77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 rot="-5400000">
            <a:off x="-2352656" y="4962135"/>
            <a:ext cx="5214495" cy="39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  <a:spcBef>
                <a:spcPct val="0"/>
              </a:spcBef>
            </a:pPr>
            <a:r>
              <a:rPr lang="en-US" sz="2351" b="1">
                <a:solidFill>
                  <a:srgbClr val="FFFFFF"/>
                </a:solidFill>
                <a:ea typeface="Dosis Ultra-Bold"/>
                <a:cs typeface="Dosis Ultra-Bold"/>
                <a:sym typeface="Dosis Ultra-Bold"/>
              </a:rPr>
              <a:t>ADAPTIVE EQUIPMENT FOR LEARNING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525" y="2324052"/>
            <a:ext cx="528233" cy="552058"/>
            <a:chOff x="0" y="0"/>
            <a:chExt cx="812800" cy="8494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49459"/>
            </a:xfrm>
            <a:custGeom>
              <a:avLst/>
              <a:gdLst/>
              <a:ahLst/>
              <a:cxnLst/>
              <a:rect l="l" t="t" r="r" b="b"/>
              <a:pathLst>
                <a:path w="812800" h="849459">
                  <a:moveTo>
                    <a:pt x="406400" y="0"/>
                  </a:moveTo>
                  <a:cubicBezTo>
                    <a:pt x="181951" y="0"/>
                    <a:pt x="0" y="190158"/>
                    <a:pt x="0" y="424730"/>
                  </a:cubicBezTo>
                  <a:cubicBezTo>
                    <a:pt x="0" y="659301"/>
                    <a:pt x="181951" y="849459"/>
                    <a:pt x="406400" y="849459"/>
                  </a:cubicBezTo>
                  <a:cubicBezTo>
                    <a:pt x="630849" y="849459"/>
                    <a:pt x="812800" y="659301"/>
                    <a:pt x="812800" y="424730"/>
                  </a:cubicBezTo>
                  <a:cubicBezTo>
                    <a:pt x="812800" y="19015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1537"/>
              <a:ext cx="660400" cy="72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ea typeface="Canva Sans Bold"/>
                  <a:cs typeface="Canva Sans Bold"/>
                  <a:sym typeface="Canva Sans Bold"/>
                </a:rPr>
                <a:t>5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20192" y="1814850"/>
            <a:ext cx="1122151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Abstract mathematical concepts remain inaccessible for children with cognitive disabilities without concrete, manipulable learning aids.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Mathematical skill deficits affecting both academic progress and practical life skills involving numerical concepts.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Design tangible, interactive number systems that make abstract concepts concrete through multisensory engagement.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0899" y="484363"/>
            <a:ext cx="303245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MATH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0899" y="993660"/>
            <a:ext cx="5825878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LEARNING TOOLS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0192" y="6484173"/>
            <a:ext cx="11930278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 Statement: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Standard printed materials exclude children with visual or cognitive processing difficulties from accessing educational content.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Impact: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Reading delays, content comprehension challenges, and diminished independent learning opportunities.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Design Challenge: 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Create affordable tactile reading guides or text modification tools that enhance readability and comprehension across learning contexts.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20899" y="5111368"/>
            <a:ext cx="4463131" cy="66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  <a:spcBef>
                <a:spcPct val="0"/>
              </a:spcBef>
            </a:pPr>
            <a:r>
              <a:rPr lang="en-US" sz="3885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READING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0899" y="5620665"/>
            <a:ext cx="5514166" cy="135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88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ACCESS TECHNOLOGIES</a:t>
            </a:r>
          </a:p>
          <a:p>
            <a:pPr algn="l">
              <a:lnSpc>
                <a:spcPts val="5439"/>
              </a:lnSpc>
              <a:spcBef>
                <a:spcPct val="0"/>
              </a:spcBef>
            </a:pPr>
            <a:endParaRPr lang="en-US" sz="3885" b="1">
              <a:solidFill>
                <a:srgbClr val="000000"/>
              </a:solidFill>
              <a:ea typeface="Dosis Ultra-Bold"/>
              <a:cs typeface="Dosis Ultra-Bold"/>
              <a:sym typeface="Dosis Ultra-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1075" y="1257716"/>
            <a:ext cx="285265" cy="4441839"/>
            <a:chOff x="0" y="0"/>
            <a:chExt cx="75132" cy="116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132" cy="1169867"/>
            </a:xfrm>
            <a:custGeom>
              <a:avLst/>
              <a:gdLst/>
              <a:ahLst/>
              <a:cxnLst/>
              <a:rect l="l" t="t" r="r" b="b"/>
              <a:pathLst>
                <a:path w="75132" h="1169867">
                  <a:moveTo>
                    <a:pt x="0" y="0"/>
                  </a:moveTo>
                  <a:lnTo>
                    <a:pt x="75132" y="0"/>
                  </a:lnTo>
                  <a:lnTo>
                    <a:pt x="75132" y="1169867"/>
                  </a:lnTo>
                  <a:lnTo>
                    <a:pt x="0" y="11698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5132" cy="1207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4813" y="-1019572"/>
            <a:ext cx="5764605" cy="57646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1028700"/>
            <a:ext cx="10997239" cy="1095428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572" r="-2457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706265" y="1086266"/>
            <a:ext cx="3502979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STRIDE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6265" y="1868206"/>
            <a:ext cx="8547524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ASSISTIVE DESIGNATHON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6265" y="2811526"/>
            <a:ext cx="8547524" cy="102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>
                <a:solidFill>
                  <a:srgbClr val="004AAD"/>
                </a:solidFill>
                <a:ea typeface="Anton"/>
                <a:cs typeface="Anton"/>
                <a:sym typeface="Anton"/>
              </a:rPr>
              <a:t>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075" y="4545966"/>
            <a:ext cx="7030560" cy="67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7"/>
              </a:lnSpc>
              <a:spcBef>
                <a:spcPct val="0"/>
              </a:spcBef>
            </a:pPr>
            <a:r>
              <a:rPr lang="en-US" sz="3969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PHASE 1</a:t>
            </a:r>
            <a:r>
              <a:rPr lang="en-US" sz="3969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 &amp; </a:t>
            </a:r>
            <a:r>
              <a:rPr lang="en-US" sz="3969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2</a:t>
            </a:r>
            <a:r>
              <a:rPr lang="en-US" sz="3969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 EXAMPLES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8710376"/>
            <a:ext cx="801045" cy="3421122"/>
            <a:chOff x="0" y="0"/>
            <a:chExt cx="210975" cy="9010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993705" y="8710376"/>
            <a:ext cx="801045" cy="3421122"/>
            <a:chOff x="0" y="0"/>
            <a:chExt cx="210975" cy="90103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956675" y="8710376"/>
            <a:ext cx="801045" cy="3421122"/>
            <a:chOff x="0" y="0"/>
            <a:chExt cx="210975" cy="90103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67862" y="3691990"/>
            <a:ext cx="6418521" cy="609024"/>
            <a:chOff x="0" y="0"/>
            <a:chExt cx="1690475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75531" y="3691990"/>
            <a:ext cx="6418521" cy="609024"/>
            <a:chOff x="0" y="0"/>
            <a:chExt cx="1690475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21109" y="4694593"/>
            <a:ext cx="4912028" cy="4563707"/>
          </a:xfrm>
          <a:custGeom>
            <a:avLst/>
            <a:gdLst/>
            <a:ahLst/>
            <a:cxnLst/>
            <a:rect l="l" t="t" r="r" b="b"/>
            <a:pathLst>
              <a:path w="4912028" h="4563707">
                <a:moveTo>
                  <a:pt x="0" y="0"/>
                </a:moveTo>
                <a:lnTo>
                  <a:pt x="4912027" y="0"/>
                </a:lnTo>
                <a:lnTo>
                  <a:pt x="4912027" y="4563707"/>
                </a:lnTo>
                <a:lnTo>
                  <a:pt x="0" y="4563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56" t="-29540" r="-1309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11" name="TextBox 11"/>
          <p:cNvSpPr txBox="1"/>
          <p:nvPr/>
        </p:nvSpPr>
        <p:spPr>
          <a:xfrm>
            <a:off x="3549707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CONCEPT DEVELOPMENT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97495" y="2615728"/>
            <a:ext cx="5293009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"EasyGrip" Adaptive Eating Aid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75531" y="4786788"/>
            <a:ext cx="6349952" cy="30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7-year-old Arun has cerebral palsy affecting fine motor skills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Cannot grip standard utensils effectively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Experiences hand tremors when lifting food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Requires constant assistance during all meals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Missing social aspects of eating with peers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7865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5000" y="3707182"/>
            <a:ext cx="4560317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PROBLEM IDENTIFICATION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2669" y="3707182"/>
            <a:ext cx="4560317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PROBLEM STATEMENT</a:t>
            </a:r>
          </a:p>
        </p:txBody>
      </p:sp>
      <p:sp>
        <p:nvSpPr>
          <p:cNvPr id="17" name="AutoShape 17"/>
          <p:cNvSpPr/>
          <p:nvPr/>
        </p:nvSpPr>
        <p:spPr>
          <a:xfrm flipH="1" flipV="1">
            <a:off x="8780957" y="3691990"/>
            <a:ext cx="0" cy="60632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062973" y="3574759"/>
            <a:ext cx="5881029" cy="609024"/>
            <a:chOff x="0" y="0"/>
            <a:chExt cx="1548913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8913" cy="160401"/>
            </a:xfrm>
            <a:custGeom>
              <a:avLst/>
              <a:gdLst/>
              <a:ahLst/>
              <a:cxnLst/>
              <a:rect l="l" t="t" r="r" b="b"/>
              <a:pathLst>
                <a:path w="1548913" h="160401">
                  <a:moveTo>
                    <a:pt x="0" y="0"/>
                  </a:moveTo>
                  <a:lnTo>
                    <a:pt x="1548913" y="0"/>
                  </a:lnTo>
                  <a:lnTo>
                    <a:pt x="1548913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48913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H="1" flipV="1">
            <a:off x="5672448" y="3571637"/>
            <a:ext cx="0" cy="60632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245196" y="4610404"/>
            <a:ext cx="5037932" cy="3598523"/>
          </a:xfrm>
          <a:custGeom>
            <a:avLst/>
            <a:gdLst/>
            <a:ahLst/>
            <a:cxnLst/>
            <a:rect l="l" t="t" r="r" b="b"/>
            <a:pathLst>
              <a:path w="5037932" h="3598523">
                <a:moveTo>
                  <a:pt x="0" y="0"/>
                </a:moveTo>
                <a:lnTo>
                  <a:pt x="5037932" y="0"/>
                </a:lnTo>
                <a:lnTo>
                  <a:pt x="5037932" y="3598522"/>
                </a:lnTo>
                <a:lnTo>
                  <a:pt x="0" y="3598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3549707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Arial" panose="020B0604020202020204" pitchFamily="34" charset="0"/>
                <a:sym typeface="Dosis Ultra-Bold"/>
              </a:rPr>
              <a:t>CONCEPT DESIGN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05823" y="4555257"/>
            <a:ext cx="5456068" cy="433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Wide, ergonomic handle with finger indentations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Flexible, adjustable wrist strap for security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Interchangeable utensil heads (spoon, fork)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Weighted base for increased stability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Simple sketch showing how the device would be held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7865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Arial" panose="020B0604020202020204" pitchFamily="34" charset="0"/>
                <a:sym typeface="Dosis Ultra-Bold"/>
              </a:rPr>
              <a:t>PHASE 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77917" y="3568515"/>
            <a:ext cx="4972491" cy="609024"/>
            <a:chOff x="0" y="0"/>
            <a:chExt cx="1309627" cy="1604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9627" cy="160401"/>
            </a:xfrm>
            <a:custGeom>
              <a:avLst/>
              <a:gdLst/>
              <a:ahLst/>
              <a:cxnLst/>
              <a:rect l="l" t="t" r="r" b="b"/>
              <a:pathLst>
                <a:path w="1309627" h="160401">
                  <a:moveTo>
                    <a:pt x="0" y="0"/>
                  </a:moveTo>
                  <a:lnTo>
                    <a:pt x="1309627" y="0"/>
                  </a:lnTo>
                  <a:lnTo>
                    <a:pt x="1309627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09627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2334" y="3589951"/>
            <a:ext cx="4560317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Arial" panose="020B0604020202020204" pitchFamily="34" charset="0"/>
                <a:sym typeface="Dosis Bold"/>
              </a:rPr>
              <a:t>PAPER PROTOTYPE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00111" y="3589951"/>
            <a:ext cx="5743891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Arial" panose="020B0604020202020204" pitchFamily="34" charset="0"/>
                <a:sym typeface="Dosis Bold"/>
              </a:rPr>
              <a:t>THE ‘EasyGrip’ SOLUTION CONCEPT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97495" y="2615728"/>
            <a:ext cx="5293009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004AAD"/>
                </a:solidFill>
                <a:ea typeface="Dosis Bold"/>
                <a:cs typeface="Arial" panose="020B0604020202020204" pitchFamily="34" charset="0"/>
                <a:sym typeface="Dosis Bold"/>
              </a:rPr>
              <a:t>"EasyGrip" Adaptive Eating Aid</a:t>
            </a:r>
          </a:p>
        </p:txBody>
      </p:sp>
      <p:sp>
        <p:nvSpPr>
          <p:cNvPr id="18" name="AutoShape 18"/>
          <p:cNvSpPr/>
          <p:nvPr/>
        </p:nvSpPr>
        <p:spPr>
          <a:xfrm flipH="1" flipV="1">
            <a:off x="12362973" y="3568515"/>
            <a:ext cx="0" cy="60632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12736682" y="3574759"/>
            <a:ext cx="5177645" cy="609024"/>
            <a:chOff x="0" y="0"/>
            <a:chExt cx="1363659" cy="16040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63659" cy="160401"/>
            </a:xfrm>
            <a:custGeom>
              <a:avLst/>
              <a:gdLst/>
              <a:ahLst/>
              <a:cxnLst/>
              <a:rect l="l" t="t" r="r" b="b"/>
              <a:pathLst>
                <a:path w="1363659" h="160401">
                  <a:moveTo>
                    <a:pt x="0" y="0"/>
                  </a:moveTo>
                  <a:lnTo>
                    <a:pt x="1363659" y="0"/>
                  </a:lnTo>
                  <a:lnTo>
                    <a:pt x="1363659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63659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873820" y="3589951"/>
            <a:ext cx="3311353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Arial" panose="020B0604020202020204" pitchFamily="34" charset="0"/>
                <a:sym typeface="Dosis Bold"/>
              </a:rPr>
              <a:t>DESIGN RATIONALE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36682" y="4708393"/>
            <a:ext cx="5456068" cy="38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Enlarged grip accommodates limited hand strength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Secure strap prevents dropping during tremors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Weight distribution provides stability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Customizable heads for different food types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Simple enough for low-cost production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755732" y="4250447"/>
            <a:ext cx="4134500" cy="33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3"/>
              </a:lnSpc>
              <a:spcBef>
                <a:spcPct val="0"/>
              </a:spcBef>
            </a:pPr>
            <a:r>
              <a:rPr lang="en-US" sz="1916" b="1" i="1">
                <a:solidFill>
                  <a:srgbClr val="004AAD"/>
                </a:solidFill>
                <a:ea typeface="Poppins Bold Italics"/>
                <a:cs typeface="Poppins Bold Italics"/>
                <a:sym typeface="Poppins Bold Italics"/>
              </a:rPr>
              <a:t>How This Addresses the Problem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74576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5772817"/>
            <a:ext cx="18288000" cy="4089205"/>
            <a:chOff x="0" y="0"/>
            <a:chExt cx="4816593" cy="10769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076992"/>
            </a:xfrm>
            <a:custGeom>
              <a:avLst/>
              <a:gdLst/>
              <a:ahLst/>
              <a:cxnLst/>
              <a:rect l="l" t="t" r="r" b="b"/>
              <a:pathLst>
                <a:path w="4816592" h="1076992">
                  <a:moveTo>
                    <a:pt x="0" y="0"/>
                  </a:moveTo>
                  <a:lnTo>
                    <a:pt x="4816592" y="0"/>
                  </a:lnTo>
                  <a:lnTo>
                    <a:pt x="4816592" y="1076992"/>
                  </a:lnTo>
                  <a:lnTo>
                    <a:pt x="0" y="1076992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1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9006" y="3641112"/>
            <a:ext cx="3174351" cy="3161951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45980" r="-3100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54553" y="3641112"/>
            <a:ext cx="3174351" cy="3161951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991004" y="3649065"/>
            <a:ext cx="3174351" cy="3161951"/>
            <a:chOff x="0" y="0"/>
            <a:chExt cx="6502400" cy="6477000"/>
          </a:xfrm>
        </p:grpSpPr>
        <p:sp>
          <p:nvSpPr>
            <p:cNvPr id="14" name="Freeform 1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712" r="-2471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727455" y="3641112"/>
            <a:ext cx="3174351" cy="3161951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4712" t="-20249" r="-5497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7586039" y="936922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PHASE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07348" y="1667513"/>
            <a:ext cx="10388744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SUBMISSION INCLUDES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136" y="7043086"/>
            <a:ext cx="3946090" cy="7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  <a:spcBef>
                <a:spcPct val="0"/>
              </a:spcBef>
            </a:pPr>
            <a:r>
              <a:rPr lang="en-US" sz="2145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Clear problem statement with specific user challenges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68684" y="7043086"/>
            <a:ext cx="3946090" cy="115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  <a:spcBef>
                <a:spcPct val="0"/>
              </a:spcBef>
            </a:pPr>
            <a:r>
              <a:rPr lang="en-US" sz="2145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Hand-drawn or digital concept sketches</a:t>
            </a:r>
          </a:p>
          <a:p>
            <a:pPr algn="ctr">
              <a:lnSpc>
                <a:spcPts val="3003"/>
              </a:lnSpc>
              <a:spcBef>
                <a:spcPct val="0"/>
              </a:spcBef>
            </a:pPr>
            <a:endParaRPr lang="en-US" sz="2145">
              <a:solidFill>
                <a:srgbClr val="FFFFFF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605135" y="7043086"/>
            <a:ext cx="3946090" cy="7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  <a:spcBef>
                <a:spcPct val="0"/>
              </a:spcBef>
            </a:pPr>
            <a:r>
              <a:rPr lang="en-US" sz="2145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Written explanation of design features and benefits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41586" y="7043086"/>
            <a:ext cx="3946090" cy="115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</a:pPr>
            <a:r>
              <a:rPr lang="en-US" sz="2145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Expected impact on user's independence</a:t>
            </a:r>
          </a:p>
          <a:p>
            <a:pPr algn="ctr">
              <a:lnSpc>
                <a:spcPts val="3003"/>
              </a:lnSpc>
              <a:spcBef>
                <a:spcPct val="0"/>
              </a:spcBef>
            </a:pPr>
            <a:endParaRPr lang="en-US" sz="2145">
              <a:solidFill>
                <a:srgbClr val="FFFFFF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104763" y="8668605"/>
            <a:ext cx="8078474" cy="7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</a:pPr>
            <a:r>
              <a:rPr lang="en-US" sz="2145" b="1" i="1">
                <a:solidFill>
                  <a:srgbClr val="FFFFFF"/>
                </a:solidFill>
                <a:ea typeface="Poppins Bold Italics"/>
                <a:cs typeface="Poppins Bold Italics"/>
                <a:sym typeface="Poppins Bold Italics"/>
              </a:rPr>
              <a:t>Note: </a:t>
            </a:r>
            <a:r>
              <a:rPr lang="en-US" sz="2145" i="1">
                <a:solidFill>
                  <a:srgbClr val="FFFFFF"/>
                </a:solidFill>
                <a:ea typeface="Poppins Italics"/>
                <a:cs typeface="Poppins Italics"/>
                <a:sym typeface="Poppins Italics"/>
              </a:rPr>
              <a:t>No functional prototype required at this stage</a:t>
            </a:r>
          </a:p>
          <a:p>
            <a:pPr algn="ctr">
              <a:lnSpc>
                <a:spcPts val="3003"/>
              </a:lnSpc>
              <a:spcBef>
                <a:spcPct val="0"/>
              </a:spcBef>
            </a:pPr>
            <a:endParaRPr lang="en-US" sz="2145" i="1">
              <a:solidFill>
                <a:srgbClr val="FFFFFF"/>
              </a:solidFill>
              <a:ea typeface="Poppins Italics"/>
              <a:cs typeface="Poppins Italics"/>
              <a:sym typeface="Poppins Itali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1560" y="3836893"/>
            <a:ext cx="3140863" cy="31408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3"/>
              <a:stretch>
                <a:fillRect l="-47184" r="-259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74075" y="3836893"/>
            <a:ext cx="3140863" cy="31408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4"/>
              <a:stretch>
                <a:fillRect l="-5006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571243" y="3836893"/>
            <a:ext cx="3140863" cy="314086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25031" r="-2503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242877" y="437474"/>
            <a:ext cx="485754" cy="1861485"/>
            <a:chOff x="0" y="0"/>
            <a:chExt cx="127935" cy="4902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35" cy="490268"/>
            </a:xfrm>
            <a:custGeom>
              <a:avLst/>
              <a:gdLst/>
              <a:ahLst/>
              <a:cxnLst/>
              <a:rect l="l" t="t" r="r" b="b"/>
              <a:pathLst>
                <a:path w="127935" h="490268">
                  <a:moveTo>
                    <a:pt x="0" y="0"/>
                  </a:moveTo>
                  <a:lnTo>
                    <a:pt x="127935" y="0"/>
                  </a:lnTo>
                  <a:lnTo>
                    <a:pt x="127935" y="490268"/>
                  </a:lnTo>
                  <a:lnTo>
                    <a:pt x="0" y="490268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7935" cy="528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045123" y="8068171"/>
            <a:ext cx="242877" cy="1861485"/>
            <a:chOff x="0" y="0"/>
            <a:chExt cx="63968" cy="4902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968" cy="490268"/>
            </a:xfrm>
            <a:custGeom>
              <a:avLst/>
              <a:gdLst/>
              <a:ahLst/>
              <a:cxnLst/>
              <a:rect l="l" t="t" r="r" b="b"/>
              <a:pathLst>
                <a:path w="63968" h="490268">
                  <a:moveTo>
                    <a:pt x="0" y="0"/>
                  </a:moveTo>
                  <a:lnTo>
                    <a:pt x="63968" y="0"/>
                  </a:lnTo>
                  <a:lnTo>
                    <a:pt x="63968" y="490268"/>
                  </a:lnTo>
                  <a:lnTo>
                    <a:pt x="0" y="490268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3968" cy="528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1068410" y="3836893"/>
            <a:ext cx="3140863" cy="314086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6"/>
              <a:stretch>
                <a:fillRect l="-38870" r="-38870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063070" y="1470703"/>
            <a:ext cx="12161860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ADVANTAGES (OPTIONAL)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820" y="7359158"/>
            <a:ext cx="4174343" cy="103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Evidence of understanding user needs (interviews/observations)</a:t>
            </a:r>
          </a:p>
          <a:p>
            <a:pPr algn="ctr">
              <a:lnSpc>
                <a:spcPts val="2711"/>
              </a:lnSpc>
              <a:spcBef>
                <a:spcPct val="0"/>
              </a:spcBef>
            </a:pPr>
            <a:endParaRPr lang="en-US" sz="1936" b="1">
              <a:solidFill>
                <a:srgbClr val="004AAD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919257" y="780501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90766" y="2586421"/>
            <a:ext cx="793070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These elements strengthen your submission</a:t>
            </a: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4565577" y="3836893"/>
            <a:ext cx="3140863" cy="314086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7"/>
              <a:stretch>
                <a:fillRect l="-5682" r="-44380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4074075" y="8338661"/>
            <a:ext cx="3807997" cy="103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1"/>
              </a:lnSpc>
            </a:pPr>
            <a:r>
              <a:rPr lang="en-US" sz="1936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Multiple design iterations showing thought process</a:t>
            </a:r>
          </a:p>
          <a:p>
            <a:pPr algn="l">
              <a:lnSpc>
                <a:spcPts val="2711"/>
              </a:lnSpc>
              <a:spcBef>
                <a:spcPct val="0"/>
              </a:spcBef>
            </a:pPr>
            <a:endParaRPr lang="en-US" sz="1936" b="1">
              <a:solidFill>
                <a:srgbClr val="004AAD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395416" y="7359158"/>
            <a:ext cx="3497167" cy="671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Basic material considerations</a:t>
            </a:r>
          </a:p>
          <a:p>
            <a:pPr algn="ctr">
              <a:lnSpc>
                <a:spcPts val="2711"/>
              </a:lnSpc>
              <a:spcBef>
                <a:spcPct val="0"/>
              </a:spcBef>
            </a:pPr>
            <a:endParaRPr lang="en-US" sz="1936" b="1">
              <a:solidFill>
                <a:srgbClr val="004AAD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802344" y="8338661"/>
            <a:ext cx="3672993" cy="69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Consideration of user dignity and social factors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658206" y="7359158"/>
            <a:ext cx="3048234" cy="69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1"/>
              </a:lnSpc>
            </a:pPr>
            <a:r>
              <a:rPr lang="en-US" sz="1936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Simple cost estimates</a:t>
            </a:r>
          </a:p>
          <a:p>
            <a:pPr algn="l">
              <a:lnSpc>
                <a:spcPts val="2711"/>
              </a:lnSpc>
              <a:spcBef>
                <a:spcPct val="0"/>
              </a:spcBef>
            </a:pPr>
            <a:endParaRPr lang="en-US" sz="1936" b="1">
              <a:solidFill>
                <a:srgbClr val="004AAD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33" name="AutoShape 33"/>
          <p:cNvSpPr/>
          <p:nvPr/>
        </p:nvSpPr>
        <p:spPr>
          <a:xfrm>
            <a:off x="2132942" y="7027007"/>
            <a:ext cx="0" cy="340050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4" name="AutoShape 34"/>
          <p:cNvSpPr/>
          <p:nvPr/>
        </p:nvSpPr>
        <p:spPr>
          <a:xfrm>
            <a:off x="5625457" y="7027007"/>
            <a:ext cx="0" cy="1277897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5" name="AutoShape 35"/>
          <p:cNvSpPr/>
          <p:nvPr/>
        </p:nvSpPr>
        <p:spPr>
          <a:xfrm>
            <a:off x="9124950" y="7027007"/>
            <a:ext cx="0" cy="340050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6" name="AutoShape 36"/>
          <p:cNvSpPr/>
          <p:nvPr/>
        </p:nvSpPr>
        <p:spPr>
          <a:xfrm>
            <a:off x="16116958" y="7027007"/>
            <a:ext cx="0" cy="340050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7" name="AutoShape 37"/>
          <p:cNvSpPr/>
          <p:nvPr/>
        </p:nvSpPr>
        <p:spPr>
          <a:xfrm>
            <a:off x="12619791" y="7027007"/>
            <a:ext cx="0" cy="1277897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1075" y="1181516"/>
            <a:ext cx="255958" cy="5115916"/>
            <a:chOff x="0" y="0"/>
            <a:chExt cx="67413" cy="13474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413" cy="1347402"/>
            </a:xfrm>
            <a:custGeom>
              <a:avLst/>
              <a:gdLst/>
              <a:ahLst/>
              <a:cxnLst/>
              <a:rect l="l" t="t" r="r" b="b"/>
              <a:pathLst>
                <a:path w="67413" h="1347402">
                  <a:moveTo>
                    <a:pt x="0" y="0"/>
                  </a:moveTo>
                  <a:lnTo>
                    <a:pt x="67413" y="0"/>
                  </a:lnTo>
                  <a:lnTo>
                    <a:pt x="67413" y="1347402"/>
                  </a:lnTo>
                  <a:lnTo>
                    <a:pt x="0" y="134740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7413" cy="1385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4813" y="-1019572"/>
            <a:ext cx="5764605" cy="57646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1028700"/>
            <a:ext cx="10997239" cy="1095428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572" r="-2457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8710376"/>
            <a:ext cx="801045" cy="3421122"/>
            <a:chOff x="0" y="0"/>
            <a:chExt cx="210975" cy="9010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93705" y="8710376"/>
            <a:ext cx="801045" cy="3421122"/>
            <a:chOff x="0" y="0"/>
            <a:chExt cx="210975" cy="9010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956675" y="8710376"/>
            <a:ext cx="801045" cy="3421122"/>
            <a:chOff x="0" y="0"/>
            <a:chExt cx="210975" cy="901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06265" y="1482598"/>
            <a:ext cx="3502979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06265" y="2264539"/>
            <a:ext cx="8195832" cy="316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</a:pPr>
            <a:r>
              <a:rPr lang="en-US" sz="5964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HIGH-FIDELITY PROTOTYPING</a:t>
            </a:r>
          </a:p>
          <a:p>
            <a:pPr algn="l">
              <a:lnSpc>
                <a:spcPts val="8350"/>
              </a:lnSpc>
              <a:spcBef>
                <a:spcPct val="0"/>
              </a:spcBef>
            </a:pPr>
            <a:endParaRPr lang="en-US" sz="5964" b="1">
              <a:solidFill>
                <a:srgbClr val="000000"/>
              </a:solidFill>
              <a:ea typeface="Dosis Ultra-Bold"/>
              <a:cs typeface="Dosis Ultra-Bold"/>
              <a:sym typeface="Dosis Ul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06265" y="4468556"/>
            <a:ext cx="7030560" cy="142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7"/>
              </a:lnSpc>
              <a:spcBef>
                <a:spcPct val="0"/>
              </a:spcBef>
            </a:pPr>
            <a:r>
              <a:rPr lang="en-US" sz="3969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From Paper Concept to Working Prototype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7206" y="2488835"/>
            <a:ext cx="3046627" cy="1577921"/>
            <a:chOff x="0" y="0"/>
            <a:chExt cx="1438367" cy="744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367" cy="744965"/>
            </a:xfrm>
            <a:custGeom>
              <a:avLst/>
              <a:gdLst/>
              <a:ahLst/>
              <a:cxnLst/>
              <a:rect l="l" t="t" r="r" b="b"/>
              <a:pathLst>
                <a:path w="1438367" h="744965">
                  <a:moveTo>
                    <a:pt x="78775" y="0"/>
                  </a:moveTo>
                  <a:lnTo>
                    <a:pt x="1359591" y="0"/>
                  </a:lnTo>
                  <a:cubicBezTo>
                    <a:pt x="1380484" y="0"/>
                    <a:pt x="1400521" y="8300"/>
                    <a:pt x="1415294" y="23073"/>
                  </a:cubicBezTo>
                  <a:cubicBezTo>
                    <a:pt x="1430067" y="37846"/>
                    <a:pt x="1438367" y="57883"/>
                    <a:pt x="1438367" y="78775"/>
                  </a:cubicBezTo>
                  <a:lnTo>
                    <a:pt x="1438367" y="666189"/>
                  </a:lnTo>
                  <a:cubicBezTo>
                    <a:pt x="1438367" y="709696"/>
                    <a:pt x="1403098" y="744965"/>
                    <a:pt x="1359591" y="744965"/>
                  </a:cubicBezTo>
                  <a:lnTo>
                    <a:pt x="78775" y="744965"/>
                  </a:lnTo>
                  <a:cubicBezTo>
                    <a:pt x="35269" y="744965"/>
                    <a:pt x="0" y="709696"/>
                    <a:pt x="0" y="666189"/>
                  </a:cubicBezTo>
                  <a:lnTo>
                    <a:pt x="0" y="78775"/>
                  </a:lnTo>
                  <a:cubicBezTo>
                    <a:pt x="0" y="35269"/>
                    <a:pt x="35269" y="0"/>
                    <a:pt x="7877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E1394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38367" cy="783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22145" y="1966720"/>
            <a:ext cx="1440102" cy="1440102"/>
          </a:xfrm>
          <a:custGeom>
            <a:avLst/>
            <a:gdLst/>
            <a:ahLst/>
            <a:cxnLst/>
            <a:rect l="l" t="t" r="r" b="b"/>
            <a:pathLst>
              <a:path w="1440102" h="1440102">
                <a:moveTo>
                  <a:pt x="0" y="0"/>
                </a:moveTo>
                <a:lnTo>
                  <a:pt x="1440102" y="0"/>
                </a:lnTo>
                <a:lnTo>
                  <a:pt x="1440102" y="1440103"/>
                </a:lnTo>
                <a:lnTo>
                  <a:pt x="0" y="144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218882" y="5059758"/>
            <a:ext cx="3046627" cy="1577921"/>
            <a:chOff x="0" y="0"/>
            <a:chExt cx="1438367" cy="7449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8367" cy="744965"/>
            </a:xfrm>
            <a:custGeom>
              <a:avLst/>
              <a:gdLst/>
              <a:ahLst/>
              <a:cxnLst/>
              <a:rect l="l" t="t" r="r" b="b"/>
              <a:pathLst>
                <a:path w="1438367" h="744965">
                  <a:moveTo>
                    <a:pt x="78775" y="0"/>
                  </a:moveTo>
                  <a:lnTo>
                    <a:pt x="1359591" y="0"/>
                  </a:lnTo>
                  <a:cubicBezTo>
                    <a:pt x="1380484" y="0"/>
                    <a:pt x="1400521" y="8300"/>
                    <a:pt x="1415294" y="23073"/>
                  </a:cubicBezTo>
                  <a:cubicBezTo>
                    <a:pt x="1430067" y="37846"/>
                    <a:pt x="1438367" y="57883"/>
                    <a:pt x="1438367" y="78775"/>
                  </a:cubicBezTo>
                  <a:lnTo>
                    <a:pt x="1438367" y="666189"/>
                  </a:lnTo>
                  <a:cubicBezTo>
                    <a:pt x="1438367" y="709696"/>
                    <a:pt x="1403098" y="744965"/>
                    <a:pt x="1359591" y="744965"/>
                  </a:cubicBezTo>
                  <a:lnTo>
                    <a:pt x="78775" y="744965"/>
                  </a:lnTo>
                  <a:cubicBezTo>
                    <a:pt x="35269" y="744965"/>
                    <a:pt x="0" y="709696"/>
                    <a:pt x="0" y="666189"/>
                  </a:cubicBezTo>
                  <a:lnTo>
                    <a:pt x="0" y="78775"/>
                  </a:lnTo>
                  <a:cubicBezTo>
                    <a:pt x="0" y="35269"/>
                    <a:pt x="35269" y="0"/>
                    <a:pt x="7877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E16B75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38367" cy="783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013821" y="4537643"/>
            <a:ext cx="1440102" cy="1440102"/>
          </a:xfrm>
          <a:custGeom>
            <a:avLst/>
            <a:gdLst/>
            <a:ahLst/>
            <a:cxnLst/>
            <a:rect l="l" t="t" r="r" b="b"/>
            <a:pathLst>
              <a:path w="1440102" h="1440102">
                <a:moveTo>
                  <a:pt x="0" y="0"/>
                </a:moveTo>
                <a:lnTo>
                  <a:pt x="1440102" y="0"/>
                </a:lnTo>
                <a:lnTo>
                  <a:pt x="1440102" y="1440102"/>
                </a:lnTo>
                <a:lnTo>
                  <a:pt x="0" y="144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1227206" y="7680379"/>
            <a:ext cx="3046627" cy="1577921"/>
            <a:chOff x="0" y="0"/>
            <a:chExt cx="1438367" cy="7449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38367" cy="744965"/>
            </a:xfrm>
            <a:custGeom>
              <a:avLst/>
              <a:gdLst/>
              <a:ahLst/>
              <a:cxnLst/>
              <a:rect l="l" t="t" r="r" b="b"/>
              <a:pathLst>
                <a:path w="1438367" h="744965">
                  <a:moveTo>
                    <a:pt x="78775" y="0"/>
                  </a:moveTo>
                  <a:lnTo>
                    <a:pt x="1359591" y="0"/>
                  </a:lnTo>
                  <a:cubicBezTo>
                    <a:pt x="1380484" y="0"/>
                    <a:pt x="1400521" y="8300"/>
                    <a:pt x="1415294" y="23073"/>
                  </a:cubicBezTo>
                  <a:cubicBezTo>
                    <a:pt x="1430067" y="37846"/>
                    <a:pt x="1438367" y="57883"/>
                    <a:pt x="1438367" y="78775"/>
                  </a:cubicBezTo>
                  <a:lnTo>
                    <a:pt x="1438367" y="666189"/>
                  </a:lnTo>
                  <a:cubicBezTo>
                    <a:pt x="1438367" y="709696"/>
                    <a:pt x="1403098" y="744965"/>
                    <a:pt x="1359591" y="744965"/>
                  </a:cubicBezTo>
                  <a:lnTo>
                    <a:pt x="78775" y="744965"/>
                  </a:lnTo>
                  <a:cubicBezTo>
                    <a:pt x="35269" y="744965"/>
                    <a:pt x="0" y="709696"/>
                    <a:pt x="0" y="666189"/>
                  </a:cubicBezTo>
                  <a:lnTo>
                    <a:pt x="0" y="78775"/>
                  </a:lnTo>
                  <a:cubicBezTo>
                    <a:pt x="0" y="35269"/>
                    <a:pt x="35269" y="0"/>
                    <a:pt x="7877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E1949B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38367" cy="783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22145" y="7158265"/>
            <a:ext cx="1440102" cy="1440102"/>
          </a:xfrm>
          <a:custGeom>
            <a:avLst/>
            <a:gdLst/>
            <a:ahLst/>
            <a:cxnLst/>
            <a:rect l="l" t="t" r="r" b="b"/>
            <a:pathLst>
              <a:path w="1440102" h="1440102">
                <a:moveTo>
                  <a:pt x="0" y="0"/>
                </a:moveTo>
                <a:lnTo>
                  <a:pt x="1440102" y="0"/>
                </a:lnTo>
                <a:lnTo>
                  <a:pt x="1440102" y="1440102"/>
                </a:lnTo>
                <a:lnTo>
                  <a:pt x="0" y="144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2138475" y="2092956"/>
            <a:ext cx="1190794" cy="1184840"/>
          </a:xfrm>
          <a:custGeom>
            <a:avLst/>
            <a:gdLst/>
            <a:ahLst/>
            <a:cxnLst/>
            <a:rect l="l" t="t" r="r" b="b"/>
            <a:pathLst>
              <a:path w="1190794" h="1184840">
                <a:moveTo>
                  <a:pt x="0" y="0"/>
                </a:moveTo>
                <a:lnTo>
                  <a:pt x="1190794" y="0"/>
                </a:lnTo>
                <a:lnTo>
                  <a:pt x="1190794" y="1184839"/>
                </a:lnTo>
                <a:lnTo>
                  <a:pt x="0" y="1184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01106" y="4714875"/>
            <a:ext cx="898827" cy="1028700"/>
          </a:xfrm>
          <a:custGeom>
            <a:avLst/>
            <a:gdLst/>
            <a:ahLst/>
            <a:cxnLst/>
            <a:rect l="l" t="t" r="r" b="b"/>
            <a:pathLst>
              <a:path w="898827" h="1028700">
                <a:moveTo>
                  <a:pt x="0" y="0"/>
                </a:moveTo>
                <a:lnTo>
                  <a:pt x="898827" y="0"/>
                </a:lnTo>
                <a:lnTo>
                  <a:pt x="89882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291581" y="7363966"/>
            <a:ext cx="933545" cy="1028700"/>
          </a:xfrm>
          <a:custGeom>
            <a:avLst/>
            <a:gdLst/>
            <a:ahLst/>
            <a:cxnLst/>
            <a:rect l="l" t="t" r="r" b="b"/>
            <a:pathLst>
              <a:path w="933545" h="1028700">
                <a:moveTo>
                  <a:pt x="0" y="0"/>
                </a:moveTo>
                <a:lnTo>
                  <a:pt x="933545" y="0"/>
                </a:lnTo>
                <a:lnTo>
                  <a:pt x="933545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16708" y="3330623"/>
            <a:ext cx="2650975" cy="39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31"/>
              </a:lnSpc>
              <a:spcBef>
                <a:spcPct val="0"/>
              </a:spcBef>
            </a:pPr>
            <a:r>
              <a:rPr lang="en-US" sz="2524" b="1">
                <a:solidFill>
                  <a:srgbClr val="343432"/>
                </a:solidFill>
                <a:ea typeface="Poppins Bold"/>
                <a:cs typeface="Poppins Bold"/>
                <a:sym typeface="Poppins Bold"/>
              </a:rPr>
              <a:t>VISION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3715" y="334518"/>
            <a:ext cx="15726909" cy="71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5490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STRIDE ASSISTIVE DESIGNATHON 2025 OVERVIEW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87195" y="1273143"/>
            <a:ext cx="15726909" cy="402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9"/>
              </a:lnSpc>
            </a:pPr>
            <a:r>
              <a:rPr lang="en-US" sz="3090" b="1">
                <a:solidFill>
                  <a:srgbClr val="000000"/>
                </a:solidFill>
                <a:ea typeface="Dosis Bold"/>
                <a:cs typeface="Dosis Bold"/>
                <a:sym typeface="Dosis Bold"/>
              </a:rPr>
              <a:t>Making Kerala India's First Inclusive Innovation Hub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8384" y="5920595"/>
            <a:ext cx="2650975" cy="37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5"/>
              </a:lnSpc>
              <a:spcBef>
                <a:spcPct val="0"/>
              </a:spcBef>
            </a:pPr>
            <a:r>
              <a:rPr lang="en-US" sz="2324" b="1">
                <a:solidFill>
                  <a:srgbClr val="343432"/>
                </a:solidFill>
                <a:ea typeface="Poppins Bold"/>
                <a:cs typeface="Poppins Bold"/>
                <a:sym typeface="Poppins Bold"/>
              </a:rPr>
              <a:t>KEY PARAMETERS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6708" y="8440765"/>
            <a:ext cx="2650975" cy="36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5"/>
              </a:lnSpc>
              <a:spcBef>
                <a:spcPct val="0"/>
              </a:spcBef>
            </a:pPr>
            <a:r>
              <a:rPr lang="en-US" sz="2324" b="1">
                <a:solidFill>
                  <a:srgbClr val="343432"/>
                </a:solidFill>
                <a:ea typeface="Poppins Bold"/>
                <a:cs typeface="Poppins Bold"/>
                <a:sym typeface="Poppins Bold"/>
              </a:rPr>
              <a:t>STAKEHOLDER ROLES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55600" y="4877953"/>
            <a:ext cx="9371707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Timeline: March - June 2025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Target: 100+ teams developing low-tech assistive solutions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Focus: Multiple disability domains including intellectual, speech, and visual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Final Output: 12 market-ready assistive device designs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57800" y="2989175"/>
            <a:ext cx="1227210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Creating affordable, accessible assistive devices through collaborative innovation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87195" y="7124700"/>
            <a:ext cx="12272105" cy="2751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IEEE: Running the </a:t>
            </a:r>
            <a:r>
              <a:rPr lang="en-US" sz="2400" dirty="0" err="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Designathon-Makethon</a:t>
            </a: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and the mega event.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KSUM: Innovation and technology ecosystem support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KTU: Academic participation and technical support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Kudumbashree</a:t>
            </a: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Community engagement and user testing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SSK: Domain expertise and testing environment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TCS and other Industry: Technical mentorship and industrial support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Social Justice: Policy alignment and scaling support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Tinker Hub: Community and Volunteering support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1960" y="296815"/>
            <a:ext cx="230385" cy="2043286"/>
            <a:chOff x="0" y="0"/>
            <a:chExt cx="76434" cy="677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677893"/>
            </a:xfrm>
            <a:custGeom>
              <a:avLst/>
              <a:gdLst/>
              <a:ahLst/>
              <a:cxnLst/>
              <a:rect l="l" t="t" r="r" b="b"/>
              <a:pathLst>
                <a:path w="76434" h="677893">
                  <a:moveTo>
                    <a:pt x="0" y="0"/>
                  </a:moveTo>
                  <a:lnTo>
                    <a:pt x="76434" y="0"/>
                  </a:lnTo>
                  <a:lnTo>
                    <a:pt x="76434" y="677893"/>
                  </a:lnTo>
                  <a:lnTo>
                    <a:pt x="0" y="67789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71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62468" y="573563"/>
            <a:ext cx="476688" cy="9006523"/>
            <a:chOff x="0" y="0"/>
            <a:chExt cx="125547" cy="2372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547" cy="2372088"/>
            </a:xfrm>
            <a:custGeom>
              <a:avLst/>
              <a:gdLst/>
              <a:ahLst/>
              <a:cxnLst/>
              <a:rect l="l" t="t" r="r" b="b"/>
              <a:pathLst>
                <a:path w="125547" h="2372088">
                  <a:moveTo>
                    <a:pt x="0" y="0"/>
                  </a:moveTo>
                  <a:lnTo>
                    <a:pt x="125547" y="0"/>
                  </a:lnTo>
                  <a:lnTo>
                    <a:pt x="125547" y="2372088"/>
                  </a:lnTo>
                  <a:lnTo>
                    <a:pt x="0" y="2372088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5547" cy="2410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459433" y="102986"/>
            <a:ext cx="5060281" cy="5040514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31102" r="-3110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459433" y="5143500"/>
            <a:ext cx="5060281" cy="5040514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t="-10309" r="-401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31960" y="5550384"/>
            <a:ext cx="230385" cy="2043286"/>
            <a:chOff x="0" y="0"/>
            <a:chExt cx="76434" cy="6778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434" cy="677893"/>
            </a:xfrm>
            <a:custGeom>
              <a:avLst/>
              <a:gdLst/>
              <a:ahLst/>
              <a:cxnLst/>
              <a:rect l="l" t="t" r="r" b="b"/>
              <a:pathLst>
                <a:path w="76434" h="677893">
                  <a:moveTo>
                    <a:pt x="0" y="0"/>
                  </a:moveTo>
                  <a:lnTo>
                    <a:pt x="76434" y="0"/>
                  </a:lnTo>
                  <a:lnTo>
                    <a:pt x="76434" y="677893"/>
                  </a:lnTo>
                  <a:lnTo>
                    <a:pt x="0" y="67789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76434" cy="71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69849" y="290562"/>
            <a:ext cx="3606806" cy="81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9"/>
              </a:lnSpc>
              <a:spcBef>
                <a:spcPct val="0"/>
              </a:spcBef>
            </a:pPr>
            <a:r>
              <a:rPr lang="en-US" sz="4735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PROTOTYPE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9849" y="911310"/>
            <a:ext cx="4153559" cy="81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9"/>
              </a:lnSpc>
              <a:spcBef>
                <a:spcPct val="0"/>
              </a:spcBef>
            </a:pPr>
            <a:r>
              <a:rPr lang="en-US" sz="473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DEVELOPMENT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0973" y="3045783"/>
            <a:ext cx="9427260" cy="258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Transform paper concept into physical prototype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Utilize fablab ecosystem resources for production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Test with actual users and refine based on feedback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Document the development process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Create a working prototype for demonstration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4AAD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70943" y="1677982"/>
            <a:ext cx="6295834" cy="41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  <a:spcBef>
                <a:spcPct val="0"/>
              </a:spcBef>
            </a:pPr>
            <a:r>
              <a:rPr lang="en-US" sz="2456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From Paper Concept to Working Prototype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559273" y="2527993"/>
            <a:ext cx="6295834" cy="41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  <a:spcBef>
                <a:spcPct val="0"/>
              </a:spcBef>
            </a:pPr>
            <a:r>
              <a:rPr lang="en-US" sz="2456" b="1">
                <a:solidFill>
                  <a:srgbClr val="000000"/>
                </a:solidFill>
                <a:ea typeface="Dosis Bold"/>
                <a:cs typeface="Dosis Bold"/>
                <a:sym typeface="Dosis Bold"/>
              </a:rPr>
              <a:t>Creating a Functional Solution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9849" y="5544131"/>
            <a:ext cx="3606806" cy="81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9"/>
              </a:lnSpc>
              <a:spcBef>
                <a:spcPct val="0"/>
              </a:spcBef>
            </a:pPr>
            <a:r>
              <a:rPr lang="en-US" sz="4735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INVOLVING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9849" y="6164879"/>
            <a:ext cx="8154059" cy="81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9"/>
              </a:lnSpc>
              <a:spcBef>
                <a:spcPct val="0"/>
              </a:spcBef>
            </a:pPr>
            <a:r>
              <a:rPr lang="en-US" sz="4735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PERSONS WITH DISABILITIES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9849" y="6929928"/>
            <a:ext cx="3877949" cy="41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8"/>
              </a:lnSpc>
              <a:spcBef>
                <a:spcPct val="0"/>
              </a:spcBef>
            </a:pPr>
            <a:r>
              <a:rPr lang="en-US" sz="2456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Critical Phase 2 Requirement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3249" y="7746070"/>
            <a:ext cx="9427260" cy="2152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Person with disability must be active team member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Involve user in design refinement decisions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Conduct testing in real-world environments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Document user feedback during development</a:t>
            </a:r>
          </a:p>
          <a:p>
            <a:pPr marL="516853" lvl="1" indent="-258427" algn="l">
              <a:lnSpc>
                <a:spcPts val="3351"/>
              </a:lnSpc>
              <a:spcBef>
                <a:spcPct val="0"/>
              </a:spcBef>
              <a:buFont typeface="Arial"/>
              <a:buChar char="•"/>
            </a:pPr>
            <a:r>
              <a:rPr lang="en-US" sz="2393">
                <a:solidFill>
                  <a:srgbClr val="004AAD"/>
                </a:solidFill>
                <a:ea typeface="Poppins"/>
                <a:cs typeface="Poppins"/>
                <a:sym typeface="Poppins"/>
              </a:rPr>
              <a:t>Ensure prototype addresses actual user needs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74495" y="-198545"/>
            <a:ext cx="4857542" cy="4409346"/>
            <a:chOff x="0" y="0"/>
            <a:chExt cx="1279353" cy="11613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9353" cy="1161309"/>
            </a:xfrm>
            <a:custGeom>
              <a:avLst/>
              <a:gdLst/>
              <a:ahLst/>
              <a:cxnLst/>
              <a:rect l="l" t="t" r="r" b="b"/>
              <a:pathLst>
                <a:path w="1279353" h="1161309">
                  <a:moveTo>
                    <a:pt x="81283" y="0"/>
                  </a:moveTo>
                  <a:lnTo>
                    <a:pt x="1198069" y="0"/>
                  </a:lnTo>
                  <a:cubicBezTo>
                    <a:pt x="1242961" y="0"/>
                    <a:pt x="1279353" y="36392"/>
                    <a:pt x="1279353" y="81283"/>
                  </a:cubicBezTo>
                  <a:lnTo>
                    <a:pt x="1279353" y="1080026"/>
                  </a:lnTo>
                  <a:cubicBezTo>
                    <a:pt x="1279353" y="1124917"/>
                    <a:pt x="1242961" y="1161309"/>
                    <a:pt x="1198069" y="1161309"/>
                  </a:cubicBezTo>
                  <a:lnTo>
                    <a:pt x="81283" y="1161309"/>
                  </a:lnTo>
                  <a:cubicBezTo>
                    <a:pt x="36392" y="1161309"/>
                    <a:pt x="0" y="1124917"/>
                    <a:pt x="0" y="1080026"/>
                  </a:cubicBezTo>
                  <a:lnTo>
                    <a:pt x="0" y="81283"/>
                  </a:lnTo>
                  <a:cubicBezTo>
                    <a:pt x="0" y="36392"/>
                    <a:pt x="36392" y="0"/>
                    <a:pt x="8128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79353" cy="1199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13996" y="1687951"/>
            <a:ext cx="5440079" cy="7242753"/>
            <a:chOff x="0" y="0"/>
            <a:chExt cx="3663950" cy="487807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"/>
              <a:stretch>
                <a:fillRect l="-15192" r="-1519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9812148" y="1760943"/>
            <a:ext cx="60418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5398601" y="9258300"/>
            <a:ext cx="709050" cy="3028226"/>
            <a:chOff x="0" y="0"/>
            <a:chExt cx="210975" cy="9010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252781" y="9258300"/>
            <a:ext cx="709050" cy="3028226"/>
            <a:chOff x="0" y="0"/>
            <a:chExt cx="210975" cy="9010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105160" y="9258300"/>
            <a:ext cx="709050" cy="3028226"/>
            <a:chOff x="0" y="0"/>
            <a:chExt cx="210975" cy="9010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058791" y="889614"/>
            <a:ext cx="7548516" cy="718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5521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EXECUTION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801719" y="2468043"/>
            <a:ext cx="9366852" cy="274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Materials selected for safety and durability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Ergonomic design customized to user's hand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Functional mechanism for interchangeable heads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Weighted for optimal balance during use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Comfortable, washable materials</a:t>
            </a:r>
          </a:p>
          <a:p>
            <a:pPr algn="l">
              <a:lnSpc>
                <a:spcPts val="3559"/>
              </a:lnSpc>
              <a:spcBef>
                <a:spcPct val="0"/>
              </a:spcBef>
            </a:pPr>
            <a:endParaRPr lang="en-US" sz="2542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550749" y="286390"/>
            <a:ext cx="2564599" cy="53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4041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TECHNICAL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42483" y="1819329"/>
            <a:ext cx="6295834" cy="41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  <a:spcBef>
                <a:spcPct val="0"/>
              </a:spcBef>
            </a:pPr>
            <a:r>
              <a:rPr lang="en-US" sz="2456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EasyGrip Prototype Features</a:t>
            </a:r>
          </a:p>
        </p:txBody>
      </p:sp>
      <p:sp>
        <p:nvSpPr>
          <p:cNvPr id="23" name="AutoShape 23"/>
          <p:cNvSpPr/>
          <p:nvPr/>
        </p:nvSpPr>
        <p:spPr>
          <a:xfrm>
            <a:off x="9869499" y="6412074"/>
            <a:ext cx="60418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8146258" y="5562600"/>
            <a:ext cx="9526785" cy="718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5521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TESTING &amp; VALIDATION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08100" y="4980925"/>
            <a:ext cx="2564599" cy="53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4041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USER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99834" y="6470460"/>
            <a:ext cx="6295834" cy="41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  <a:spcBef>
                <a:spcPct val="0"/>
              </a:spcBef>
            </a:pPr>
            <a:r>
              <a:rPr lang="en-US" sz="2456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Demonstrating Real Impact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01719" y="6934328"/>
            <a:ext cx="9366852" cy="274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Testing protocol with multiple meal scenarios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Documentation of user experience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Before/after comparison of independence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Observations of practical usability</a:t>
            </a:r>
          </a:p>
          <a:p>
            <a:pPr marL="548911" lvl="1" indent="-274456" algn="l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User testimonial on how prototype affected daily life</a:t>
            </a:r>
          </a:p>
          <a:p>
            <a:pPr algn="l">
              <a:lnSpc>
                <a:spcPts val="3559"/>
              </a:lnSpc>
              <a:spcBef>
                <a:spcPct val="0"/>
              </a:spcBef>
            </a:pPr>
            <a:endParaRPr lang="en-US" sz="2542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25227" y="2037886"/>
            <a:ext cx="714642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7259300" y="-680798"/>
            <a:ext cx="1709498" cy="17094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8682762" y="-503585"/>
            <a:ext cx="922476" cy="8465239"/>
            <a:chOff x="0" y="0"/>
            <a:chExt cx="274479" cy="25187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4479" cy="2518797"/>
            </a:xfrm>
            <a:custGeom>
              <a:avLst/>
              <a:gdLst/>
              <a:ahLst/>
              <a:cxnLst/>
              <a:rect l="l" t="t" r="r" b="b"/>
              <a:pathLst>
                <a:path w="274479" h="2518797">
                  <a:moveTo>
                    <a:pt x="137239" y="0"/>
                  </a:moveTo>
                  <a:lnTo>
                    <a:pt x="137239" y="0"/>
                  </a:lnTo>
                  <a:cubicBezTo>
                    <a:pt x="213035" y="0"/>
                    <a:pt x="274479" y="61444"/>
                    <a:pt x="274479" y="137239"/>
                  </a:cubicBezTo>
                  <a:lnTo>
                    <a:pt x="274479" y="2381557"/>
                  </a:lnTo>
                  <a:cubicBezTo>
                    <a:pt x="274479" y="2417955"/>
                    <a:pt x="260020" y="2452863"/>
                    <a:pt x="234282" y="2478600"/>
                  </a:cubicBezTo>
                  <a:cubicBezTo>
                    <a:pt x="208545" y="2504337"/>
                    <a:pt x="173638" y="2518797"/>
                    <a:pt x="137239" y="2518797"/>
                  </a:cubicBezTo>
                  <a:lnTo>
                    <a:pt x="137239" y="2518797"/>
                  </a:lnTo>
                  <a:cubicBezTo>
                    <a:pt x="100841" y="2518797"/>
                    <a:pt x="65934" y="2504337"/>
                    <a:pt x="40197" y="2478600"/>
                  </a:cubicBezTo>
                  <a:cubicBezTo>
                    <a:pt x="14459" y="2452863"/>
                    <a:pt x="0" y="2417955"/>
                    <a:pt x="0" y="2381557"/>
                  </a:cubicBezTo>
                  <a:lnTo>
                    <a:pt x="0" y="137239"/>
                  </a:lnTo>
                  <a:cubicBezTo>
                    <a:pt x="0" y="100841"/>
                    <a:pt x="14459" y="65934"/>
                    <a:pt x="40197" y="40197"/>
                  </a:cubicBezTo>
                  <a:cubicBezTo>
                    <a:pt x="65934" y="14459"/>
                    <a:pt x="100841" y="0"/>
                    <a:pt x="137239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4479" cy="2556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8682762" y="667918"/>
            <a:ext cx="922476" cy="8465239"/>
            <a:chOff x="0" y="0"/>
            <a:chExt cx="274479" cy="25187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4479" cy="2518797"/>
            </a:xfrm>
            <a:custGeom>
              <a:avLst/>
              <a:gdLst/>
              <a:ahLst/>
              <a:cxnLst/>
              <a:rect l="l" t="t" r="r" b="b"/>
              <a:pathLst>
                <a:path w="274479" h="2518797">
                  <a:moveTo>
                    <a:pt x="137239" y="0"/>
                  </a:moveTo>
                  <a:lnTo>
                    <a:pt x="137239" y="0"/>
                  </a:lnTo>
                  <a:cubicBezTo>
                    <a:pt x="213035" y="0"/>
                    <a:pt x="274479" y="61444"/>
                    <a:pt x="274479" y="137239"/>
                  </a:cubicBezTo>
                  <a:lnTo>
                    <a:pt x="274479" y="2381557"/>
                  </a:lnTo>
                  <a:cubicBezTo>
                    <a:pt x="274479" y="2417955"/>
                    <a:pt x="260020" y="2452863"/>
                    <a:pt x="234282" y="2478600"/>
                  </a:cubicBezTo>
                  <a:cubicBezTo>
                    <a:pt x="208545" y="2504337"/>
                    <a:pt x="173638" y="2518797"/>
                    <a:pt x="137239" y="2518797"/>
                  </a:cubicBezTo>
                  <a:lnTo>
                    <a:pt x="137239" y="2518797"/>
                  </a:lnTo>
                  <a:cubicBezTo>
                    <a:pt x="100841" y="2518797"/>
                    <a:pt x="65934" y="2504337"/>
                    <a:pt x="40197" y="2478600"/>
                  </a:cubicBezTo>
                  <a:cubicBezTo>
                    <a:pt x="14459" y="2452863"/>
                    <a:pt x="0" y="2417955"/>
                    <a:pt x="0" y="2381557"/>
                  </a:cubicBezTo>
                  <a:lnTo>
                    <a:pt x="0" y="137239"/>
                  </a:lnTo>
                  <a:cubicBezTo>
                    <a:pt x="0" y="100841"/>
                    <a:pt x="14459" y="65934"/>
                    <a:pt x="40197" y="40197"/>
                  </a:cubicBezTo>
                  <a:cubicBezTo>
                    <a:pt x="65934" y="14459"/>
                    <a:pt x="100841" y="0"/>
                    <a:pt x="137239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4479" cy="2556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8682762" y="1839421"/>
            <a:ext cx="922476" cy="8465239"/>
            <a:chOff x="0" y="0"/>
            <a:chExt cx="274479" cy="25187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479" cy="2518797"/>
            </a:xfrm>
            <a:custGeom>
              <a:avLst/>
              <a:gdLst/>
              <a:ahLst/>
              <a:cxnLst/>
              <a:rect l="l" t="t" r="r" b="b"/>
              <a:pathLst>
                <a:path w="274479" h="2518797">
                  <a:moveTo>
                    <a:pt x="137239" y="0"/>
                  </a:moveTo>
                  <a:lnTo>
                    <a:pt x="137239" y="0"/>
                  </a:lnTo>
                  <a:cubicBezTo>
                    <a:pt x="213035" y="0"/>
                    <a:pt x="274479" y="61444"/>
                    <a:pt x="274479" y="137239"/>
                  </a:cubicBezTo>
                  <a:lnTo>
                    <a:pt x="274479" y="2381557"/>
                  </a:lnTo>
                  <a:cubicBezTo>
                    <a:pt x="274479" y="2417955"/>
                    <a:pt x="260020" y="2452863"/>
                    <a:pt x="234282" y="2478600"/>
                  </a:cubicBezTo>
                  <a:cubicBezTo>
                    <a:pt x="208545" y="2504337"/>
                    <a:pt x="173638" y="2518797"/>
                    <a:pt x="137239" y="2518797"/>
                  </a:cubicBezTo>
                  <a:lnTo>
                    <a:pt x="137239" y="2518797"/>
                  </a:lnTo>
                  <a:cubicBezTo>
                    <a:pt x="100841" y="2518797"/>
                    <a:pt x="65934" y="2504337"/>
                    <a:pt x="40197" y="2478600"/>
                  </a:cubicBezTo>
                  <a:cubicBezTo>
                    <a:pt x="14459" y="2452863"/>
                    <a:pt x="0" y="2417955"/>
                    <a:pt x="0" y="2381557"/>
                  </a:cubicBezTo>
                  <a:lnTo>
                    <a:pt x="0" y="137239"/>
                  </a:lnTo>
                  <a:cubicBezTo>
                    <a:pt x="0" y="100841"/>
                    <a:pt x="14459" y="65934"/>
                    <a:pt x="40197" y="40197"/>
                  </a:cubicBezTo>
                  <a:cubicBezTo>
                    <a:pt x="65934" y="14459"/>
                    <a:pt x="100841" y="0"/>
                    <a:pt x="137239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479" cy="2556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8682762" y="3009547"/>
            <a:ext cx="922476" cy="8465239"/>
            <a:chOff x="0" y="0"/>
            <a:chExt cx="274479" cy="25187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4479" cy="2518797"/>
            </a:xfrm>
            <a:custGeom>
              <a:avLst/>
              <a:gdLst/>
              <a:ahLst/>
              <a:cxnLst/>
              <a:rect l="l" t="t" r="r" b="b"/>
              <a:pathLst>
                <a:path w="274479" h="2518797">
                  <a:moveTo>
                    <a:pt x="137239" y="0"/>
                  </a:moveTo>
                  <a:lnTo>
                    <a:pt x="137239" y="0"/>
                  </a:lnTo>
                  <a:cubicBezTo>
                    <a:pt x="213035" y="0"/>
                    <a:pt x="274479" y="61444"/>
                    <a:pt x="274479" y="137239"/>
                  </a:cubicBezTo>
                  <a:lnTo>
                    <a:pt x="274479" y="2381557"/>
                  </a:lnTo>
                  <a:cubicBezTo>
                    <a:pt x="274479" y="2417955"/>
                    <a:pt x="260020" y="2452863"/>
                    <a:pt x="234282" y="2478600"/>
                  </a:cubicBezTo>
                  <a:cubicBezTo>
                    <a:pt x="208545" y="2504337"/>
                    <a:pt x="173638" y="2518797"/>
                    <a:pt x="137239" y="2518797"/>
                  </a:cubicBezTo>
                  <a:lnTo>
                    <a:pt x="137239" y="2518797"/>
                  </a:lnTo>
                  <a:cubicBezTo>
                    <a:pt x="100841" y="2518797"/>
                    <a:pt x="65934" y="2504337"/>
                    <a:pt x="40197" y="2478600"/>
                  </a:cubicBezTo>
                  <a:cubicBezTo>
                    <a:pt x="14459" y="2452863"/>
                    <a:pt x="0" y="2417955"/>
                    <a:pt x="0" y="2381557"/>
                  </a:cubicBezTo>
                  <a:lnTo>
                    <a:pt x="0" y="137239"/>
                  </a:lnTo>
                  <a:cubicBezTo>
                    <a:pt x="0" y="100841"/>
                    <a:pt x="14459" y="65934"/>
                    <a:pt x="40197" y="40197"/>
                  </a:cubicBezTo>
                  <a:cubicBezTo>
                    <a:pt x="65934" y="14459"/>
                    <a:pt x="100841" y="0"/>
                    <a:pt x="137239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74479" cy="2556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8682762" y="4179674"/>
            <a:ext cx="922476" cy="8465239"/>
            <a:chOff x="0" y="0"/>
            <a:chExt cx="274479" cy="251879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4479" cy="2518797"/>
            </a:xfrm>
            <a:custGeom>
              <a:avLst/>
              <a:gdLst/>
              <a:ahLst/>
              <a:cxnLst/>
              <a:rect l="l" t="t" r="r" b="b"/>
              <a:pathLst>
                <a:path w="274479" h="2518797">
                  <a:moveTo>
                    <a:pt x="137239" y="0"/>
                  </a:moveTo>
                  <a:lnTo>
                    <a:pt x="137239" y="0"/>
                  </a:lnTo>
                  <a:cubicBezTo>
                    <a:pt x="213035" y="0"/>
                    <a:pt x="274479" y="61444"/>
                    <a:pt x="274479" y="137239"/>
                  </a:cubicBezTo>
                  <a:lnTo>
                    <a:pt x="274479" y="2381557"/>
                  </a:lnTo>
                  <a:cubicBezTo>
                    <a:pt x="274479" y="2417955"/>
                    <a:pt x="260020" y="2452863"/>
                    <a:pt x="234282" y="2478600"/>
                  </a:cubicBezTo>
                  <a:cubicBezTo>
                    <a:pt x="208545" y="2504337"/>
                    <a:pt x="173638" y="2518797"/>
                    <a:pt x="137239" y="2518797"/>
                  </a:cubicBezTo>
                  <a:lnTo>
                    <a:pt x="137239" y="2518797"/>
                  </a:lnTo>
                  <a:cubicBezTo>
                    <a:pt x="100841" y="2518797"/>
                    <a:pt x="65934" y="2504337"/>
                    <a:pt x="40197" y="2478600"/>
                  </a:cubicBezTo>
                  <a:cubicBezTo>
                    <a:pt x="14459" y="2452863"/>
                    <a:pt x="0" y="2417955"/>
                    <a:pt x="0" y="2381557"/>
                  </a:cubicBezTo>
                  <a:lnTo>
                    <a:pt x="0" y="137239"/>
                  </a:lnTo>
                  <a:cubicBezTo>
                    <a:pt x="0" y="100841"/>
                    <a:pt x="14459" y="65934"/>
                    <a:pt x="40197" y="40197"/>
                  </a:cubicBezTo>
                  <a:cubicBezTo>
                    <a:pt x="65934" y="14459"/>
                    <a:pt x="100841" y="0"/>
                    <a:pt x="137239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74479" cy="2556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44916" y="2141687"/>
            <a:ext cx="2467389" cy="2457751"/>
            <a:chOff x="0" y="0"/>
            <a:chExt cx="6502400" cy="6477000"/>
          </a:xfrm>
        </p:grpSpPr>
        <p:sp>
          <p:nvSpPr>
            <p:cNvPr id="23" name="Freeform 2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572" r="-24572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5176845" y="3541927"/>
            <a:ext cx="2467389" cy="2457751"/>
            <a:chOff x="0" y="0"/>
            <a:chExt cx="6502400" cy="6477000"/>
          </a:xfrm>
        </p:grpSpPr>
        <p:sp>
          <p:nvSpPr>
            <p:cNvPr id="26" name="Freeform 2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2238" r="-3690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644916" y="4843165"/>
            <a:ext cx="2467389" cy="2457751"/>
            <a:chOff x="0" y="0"/>
            <a:chExt cx="6502400" cy="6477000"/>
          </a:xfrm>
        </p:grpSpPr>
        <p:sp>
          <p:nvSpPr>
            <p:cNvPr id="29" name="Freeform 2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38492" r="-38492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176845" y="6239001"/>
            <a:ext cx="2467389" cy="2457751"/>
            <a:chOff x="0" y="0"/>
            <a:chExt cx="6502400" cy="6477000"/>
          </a:xfrm>
        </p:grpSpPr>
        <p:sp>
          <p:nvSpPr>
            <p:cNvPr id="32" name="Freeform 3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3697865" y="1111284"/>
            <a:ext cx="10892270" cy="89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684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2</a:t>
            </a:r>
            <a:r>
              <a:rPr lang="en-US" sz="684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 DEMONSTRATION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16373" y="2094062"/>
            <a:ext cx="6295834" cy="49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8"/>
              </a:lnSpc>
              <a:spcBef>
                <a:spcPct val="0"/>
              </a:spcBef>
            </a:pPr>
            <a:r>
              <a:rPr lang="en-US" sz="2956" b="1">
                <a:solidFill>
                  <a:srgbClr val="004AAD"/>
                </a:solidFill>
                <a:ea typeface="Dosis Bold"/>
                <a:cs typeface="Dosis Bold"/>
                <a:sym typeface="Dosis Bold"/>
              </a:rPr>
              <a:t>Final Evaluation Components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25227" y="3465727"/>
            <a:ext cx="882466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9"/>
              </a:lnSpc>
              <a:spcBef>
                <a:spcPct val="0"/>
              </a:spcBef>
            </a:pPr>
            <a:r>
              <a:rPr lang="en-US" sz="2542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Working prototype for hands-on demonstration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31670" y="4632826"/>
            <a:ext cx="882466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  <a:spcBef>
                <a:spcPct val="0"/>
              </a:spcBef>
            </a:pPr>
            <a:r>
              <a:rPr lang="en-US" sz="2542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Clear presentation of problem and solution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551960" y="5799926"/>
            <a:ext cx="882466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911" lvl="1" indent="-274456" algn="ctr">
              <a:lnSpc>
                <a:spcPts val="3559"/>
              </a:lnSpc>
              <a:spcBef>
                <a:spcPct val="0"/>
              </a:spcBef>
              <a:buFont typeface="Arial"/>
              <a:buChar char="•"/>
            </a:pPr>
            <a:r>
              <a:rPr lang="en-US" sz="2542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Evidence of user testing and refinement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51960" y="6974456"/>
            <a:ext cx="882466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911" lvl="1" indent="-274456" algn="ctr">
              <a:lnSpc>
                <a:spcPts val="3559"/>
              </a:lnSpc>
              <a:spcBef>
                <a:spcPct val="0"/>
              </a:spcBef>
              <a:buFont typeface="Arial"/>
              <a:buChar char="•"/>
            </a:pPr>
            <a:r>
              <a:rPr lang="en-US" sz="2542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Documentation of development process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551960" y="8141555"/>
            <a:ext cx="8824660" cy="906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911" lvl="1" indent="-274456" algn="ctr">
              <a:lnSpc>
                <a:spcPts val="3559"/>
              </a:lnSpc>
              <a:buFont typeface="Arial"/>
              <a:buChar char="•"/>
            </a:pPr>
            <a:r>
              <a:rPr lang="en-US" sz="2542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In-person explanation of features and benefits</a:t>
            </a:r>
          </a:p>
          <a:p>
            <a:pPr marL="548911" lvl="1" indent="-274456" algn="ctr">
              <a:lnSpc>
                <a:spcPts val="3559"/>
              </a:lnSpc>
              <a:spcBef>
                <a:spcPct val="0"/>
              </a:spcBef>
              <a:buFont typeface="Arial"/>
              <a:buChar char="•"/>
            </a:pPr>
            <a:endParaRPr lang="en-US" sz="2542">
              <a:solidFill>
                <a:srgbClr val="FFFFFF"/>
              </a:solidFill>
              <a:ea typeface="Poppins"/>
              <a:cs typeface="Poppins"/>
              <a:sym typeface="Poppins"/>
            </a:endParaRPr>
          </a:p>
        </p:txBody>
      </p: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644916" y="7644656"/>
            <a:ext cx="2467389" cy="2457751"/>
            <a:chOff x="0" y="0"/>
            <a:chExt cx="6502400" cy="6477000"/>
          </a:xfrm>
        </p:grpSpPr>
        <p:sp>
          <p:nvSpPr>
            <p:cNvPr id="42" name="Freeform 4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24712" r="-24712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44" name="AutoShape 44"/>
          <p:cNvSpPr/>
          <p:nvPr/>
        </p:nvSpPr>
        <p:spPr>
          <a:xfrm flipH="1" flipV="1">
            <a:off x="3082191" y="3370563"/>
            <a:ext cx="1770209" cy="419319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 flipH="1">
            <a:off x="13376620" y="4770802"/>
            <a:ext cx="1827940" cy="110621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 flipH="1">
            <a:off x="3082191" y="5935206"/>
            <a:ext cx="1790724" cy="136835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H="1" flipV="1">
            <a:off x="13412384" y="7200793"/>
            <a:ext cx="1792176" cy="267084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 flipH="1">
            <a:off x="3082191" y="8541531"/>
            <a:ext cx="1914500" cy="332000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6824863" y="1031759"/>
            <a:ext cx="2492960" cy="433314"/>
            <a:chOff x="0" y="0"/>
            <a:chExt cx="812800" cy="1412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41277"/>
            </a:xfrm>
            <a:custGeom>
              <a:avLst/>
              <a:gdLst/>
              <a:ahLst/>
              <a:cxnLst/>
              <a:rect l="l" t="t" r="r" b="b"/>
              <a:pathLst>
                <a:path w="812800" h="141277">
                  <a:moveTo>
                    <a:pt x="0" y="0"/>
                  </a:moveTo>
                  <a:lnTo>
                    <a:pt x="812800" y="0"/>
                  </a:lnTo>
                  <a:lnTo>
                    <a:pt x="812800" y="141277"/>
                  </a:lnTo>
                  <a:lnTo>
                    <a:pt x="0" y="141277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179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2790092" y="2494896"/>
          <a:ext cx="12893357" cy="6674529"/>
        </p:xfrm>
        <a:graphic>
          <a:graphicData uri="http://schemas.openxmlformats.org/drawingml/2006/table">
            <a:tbl>
              <a:tblPr/>
              <a:tblGrid>
                <a:gridCol w="635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9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49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PHASE 1: CONCEPT DEVELOPMENT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61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PHASE 2: HIGH-FIDELITY PROTOTYPING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6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17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6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396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621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6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6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46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46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458744" y="1152350"/>
            <a:ext cx="15370513" cy="94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6"/>
              </a:lnSpc>
            </a:pPr>
            <a:r>
              <a:rPr lang="en-US" sz="7218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1</a:t>
            </a:r>
            <a:r>
              <a:rPr lang="en-US" sz="7218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 VS. </a:t>
            </a:r>
            <a:r>
              <a:rPr lang="en-US" sz="7218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2</a:t>
            </a:r>
            <a:r>
              <a:rPr lang="en-US" sz="7218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: KEY DIFFERENCES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53923" y="3725792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Paper/digital sketches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14400" y="3725792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Functional physical prototype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3923" y="4423944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Theoretical solution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4400" y="4423944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Tested, refined solution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53923" y="5314508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Problem identification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14400" y="5314508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Problem solving with evidence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53923" y="6131265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Estimated impact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14400" y="6058896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Measured impact with actual users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53923" y="6943717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No physical prototype required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14400" y="6943717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Working prototype demonstration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53923" y="7696304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Digital submission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14400" y="7696304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In-person presentation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53923" y="8508756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Team composition flexible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14400" y="8508756"/>
            <a:ext cx="5129508" cy="3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  <a:spcBef>
                <a:spcPct val="0"/>
              </a:spcBef>
            </a:pPr>
            <a:r>
              <a:rPr lang="en-US" sz="193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Must include person with disability</a:t>
            </a: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-1029823" y="8783277"/>
            <a:ext cx="2492960" cy="433314"/>
            <a:chOff x="0" y="0"/>
            <a:chExt cx="812800" cy="1412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41277"/>
            </a:xfrm>
            <a:custGeom>
              <a:avLst/>
              <a:gdLst/>
              <a:ahLst/>
              <a:cxnLst/>
              <a:rect l="l" t="t" r="r" b="b"/>
              <a:pathLst>
                <a:path w="812800" h="141277">
                  <a:moveTo>
                    <a:pt x="0" y="0"/>
                  </a:moveTo>
                  <a:lnTo>
                    <a:pt x="812800" y="0"/>
                  </a:lnTo>
                  <a:lnTo>
                    <a:pt x="812800" y="141277"/>
                  </a:lnTo>
                  <a:lnTo>
                    <a:pt x="0" y="141277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179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1075" y="1257716"/>
            <a:ext cx="315615" cy="2459780"/>
            <a:chOff x="0" y="0"/>
            <a:chExt cx="83125" cy="647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3125" cy="647843"/>
            </a:xfrm>
            <a:custGeom>
              <a:avLst/>
              <a:gdLst/>
              <a:ahLst/>
              <a:cxnLst/>
              <a:rect l="l" t="t" r="r" b="b"/>
              <a:pathLst>
                <a:path w="83125" h="647843">
                  <a:moveTo>
                    <a:pt x="0" y="0"/>
                  </a:moveTo>
                  <a:lnTo>
                    <a:pt x="83125" y="0"/>
                  </a:lnTo>
                  <a:lnTo>
                    <a:pt x="83125" y="647843"/>
                  </a:lnTo>
                  <a:lnTo>
                    <a:pt x="0" y="64784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3125" cy="685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4813" y="-1019572"/>
            <a:ext cx="5764605" cy="57646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1028700"/>
            <a:ext cx="10997239" cy="1095428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55233" r="-2175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436358" y="4061579"/>
            <a:ext cx="576899" cy="695059"/>
          </a:xfrm>
          <a:custGeom>
            <a:avLst/>
            <a:gdLst/>
            <a:ahLst/>
            <a:cxnLst/>
            <a:rect l="l" t="t" r="r" b="b"/>
            <a:pathLst>
              <a:path w="576899" h="695059">
                <a:moveTo>
                  <a:pt x="0" y="0"/>
                </a:moveTo>
                <a:lnTo>
                  <a:pt x="576899" y="0"/>
                </a:lnTo>
                <a:lnTo>
                  <a:pt x="576899" y="695059"/>
                </a:lnTo>
                <a:lnTo>
                  <a:pt x="0" y="69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17199" y="5810782"/>
            <a:ext cx="695059" cy="695059"/>
          </a:xfrm>
          <a:custGeom>
            <a:avLst/>
            <a:gdLst/>
            <a:ahLst/>
            <a:cxnLst/>
            <a:rect l="l" t="t" r="r" b="b"/>
            <a:pathLst>
              <a:path w="695059" h="695059">
                <a:moveTo>
                  <a:pt x="0" y="0"/>
                </a:moveTo>
                <a:lnTo>
                  <a:pt x="695060" y="0"/>
                </a:lnTo>
                <a:lnTo>
                  <a:pt x="695060" y="695059"/>
                </a:lnTo>
                <a:lnTo>
                  <a:pt x="0" y="695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4822" y="4985615"/>
            <a:ext cx="533867" cy="533867"/>
          </a:xfrm>
          <a:custGeom>
            <a:avLst/>
            <a:gdLst/>
            <a:ahLst/>
            <a:cxnLst/>
            <a:rect l="l" t="t" r="r" b="b"/>
            <a:pathLst>
              <a:path w="533867" h="533867">
                <a:moveTo>
                  <a:pt x="0" y="0"/>
                </a:moveTo>
                <a:lnTo>
                  <a:pt x="533867" y="0"/>
                </a:lnTo>
                <a:lnTo>
                  <a:pt x="533867" y="533867"/>
                </a:lnTo>
                <a:lnTo>
                  <a:pt x="0" y="533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70862" y="6746631"/>
            <a:ext cx="566052" cy="566052"/>
          </a:xfrm>
          <a:custGeom>
            <a:avLst/>
            <a:gdLst/>
            <a:ahLst/>
            <a:cxnLst/>
            <a:rect l="l" t="t" r="r" b="b"/>
            <a:pathLst>
              <a:path w="566052" h="566052">
                <a:moveTo>
                  <a:pt x="0" y="0"/>
                </a:moveTo>
                <a:lnTo>
                  <a:pt x="566052" y="0"/>
                </a:lnTo>
                <a:lnTo>
                  <a:pt x="566052" y="566052"/>
                </a:lnTo>
                <a:lnTo>
                  <a:pt x="0" y="566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36358" y="7721112"/>
            <a:ext cx="469411" cy="696058"/>
          </a:xfrm>
          <a:custGeom>
            <a:avLst/>
            <a:gdLst/>
            <a:ahLst/>
            <a:cxnLst/>
            <a:rect l="l" t="t" r="r" b="b"/>
            <a:pathLst>
              <a:path w="469411" h="696058">
                <a:moveTo>
                  <a:pt x="0" y="0"/>
                </a:moveTo>
                <a:lnTo>
                  <a:pt x="469411" y="0"/>
                </a:lnTo>
                <a:lnTo>
                  <a:pt x="469411" y="696057"/>
                </a:lnTo>
                <a:lnTo>
                  <a:pt x="0" y="696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39366" y="8478102"/>
            <a:ext cx="519087" cy="593243"/>
          </a:xfrm>
          <a:custGeom>
            <a:avLst/>
            <a:gdLst/>
            <a:ahLst/>
            <a:cxnLst/>
            <a:rect l="l" t="t" r="r" b="b"/>
            <a:pathLst>
              <a:path w="519087" h="593243">
                <a:moveTo>
                  <a:pt x="0" y="0"/>
                </a:moveTo>
                <a:lnTo>
                  <a:pt x="519087" y="0"/>
                </a:lnTo>
                <a:lnTo>
                  <a:pt x="519087" y="593243"/>
                </a:lnTo>
                <a:lnTo>
                  <a:pt x="0" y="5932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343020" y="9354312"/>
            <a:ext cx="617230" cy="552421"/>
          </a:xfrm>
          <a:custGeom>
            <a:avLst/>
            <a:gdLst/>
            <a:ahLst/>
            <a:cxnLst/>
            <a:rect l="l" t="t" r="r" b="b"/>
            <a:pathLst>
              <a:path w="617230" h="552421">
                <a:moveTo>
                  <a:pt x="0" y="0"/>
                </a:moveTo>
                <a:lnTo>
                  <a:pt x="617230" y="0"/>
                </a:lnTo>
                <a:lnTo>
                  <a:pt x="617230" y="552421"/>
                </a:lnTo>
                <a:lnTo>
                  <a:pt x="0" y="5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310104" y="3994405"/>
            <a:ext cx="829408" cy="82940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06265" y="1152941"/>
            <a:ext cx="3502979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WHY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06265" y="1934881"/>
            <a:ext cx="4851133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PARTICIPATE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71131" y="4169241"/>
            <a:ext cx="6349952" cy="468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Create real solutions for real people</a:t>
            </a:r>
          </a:p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Access to fablab ecosystem resources</a:t>
            </a:r>
          </a:p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Expert mentorship throughout the process</a:t>
            </a:r>
          </a:p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Potential for your design to be implemented</a:t>
            </a:r>
          </a:p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Recognition for your innovation</a:t>
            </a:r>
          </a:p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Develop skills in inclusive design</a:t>
            </a:r>
          </a:p>
          <a:p>
            <a:pPr marL="516853" lvl="1" indent="-258427" algn="l">
              <a:lnSpc>
                <a:spcPts val="4069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Make a meaningful difference in someone's life</a:t>
            </a:r>
          </a:p>
          <a:p>
            <a:pPr algn="l">
              <a:lnSpc>
                <a:spcPts val="4069"/>
              </a:lnSpc>
            </a:pPr>
            <a:endParaRPr lang="en-US" sz="2393" b="1">
              <a:solidFill>
                <a:srgbClr val="000000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706265" y="2999253"/>
            <a:ext cx="7030560" cy="67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7"/>
              </a:lnSpc>
              <a:spcBef>
                <a:spcPct val="0"/>
              </a:spcBef>
            </a:pPr>
            <a:r>
              <a:rPr lang="en-US" sz="3969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The STRIDE Opportunity</a:t>
            </a:r>
          </a:p>
        </p:txBody>
      </p:sp>
      <p:grpSp>
        <p:nvGrpSpPr>
          <p:cNvPr id="26" name="Group 26"/>
          <p:cNvGrpSpPr/>
          <p:nvPr/>
        </p:nvGrpSpPr>
        <p:grpSpPr>
          <a:xfrm rot="134019">
            <a:off x="8227052" y="4839661"/>
            <a:ext cx="829408" cy="82940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134019">
            <a:off x="7250025" y="5743607"/>
            <a:ext cx="829408" cy="82940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134019">
            <a:off x="8227052" y="6670431"/>
            <a:ext cx="829408" cy="82940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134019">
            <a:off x="7250025" y="7654437"/>
            <a:ext cx="829408" cy="829408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134019">
            <a:off x="8174681" y="8350494"/>
            <a:ext cx="829408" cy="829408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134019">
            <a:off x="7236931" y="9191625"/>
            <a:ext cx="829408" cy="829408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576439"/>
            <a:ext cx="801045" cy="3421122"/>
            <a:chOff x="0" y="0"/>
            <a:chExt cx="210975" cy="901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93705" y="8576439"/>
            <a:ext cx="801045" cy="3421122"/>
            <a:chOff x="0" y="0"/>
            <a:chExt cx="210975" cy="901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56675" y="8576439"/>
            <a:ext cx="801045" cy="3421122"/>
            <a:chOff x="0" y="0"/>
            <a:chExt cx="210975" cy="901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30280" y="-1710561"/>
            <a:ext cx="801045" cy="3421122"/>
            <a:chOff x="0" y="0"/>
            <a:chExt cx="210975" cy="9010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495286" y="-1710561"/>
            <a:ext cx="801045" cy="3421122"/>
            <a:chOff x="0" y="0"/>
            <a:chExt cx="210975" cy="9010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458255" y="-1710561"/>
            <a:ext cx="801045" cy="3421122"/>
            <a:chOff x="0" y="0"/>
            <a:chExt cx="210975" cy="901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367787" y="3508246"/>
            <a:ext cx="13612723" cy="338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31"/>
              </a:lnSpc>
            </a:pPr>
            <a:r>
              <a:rPr lang="en-US" sz="9665">
                <a:solidFill>
                  <a:srgbClr val="000000"/>
                </a:solidFill>
                <a:ea typeface="League Spartan"/>
                <a:cs typeface="League Spartan"/>
                <a:sym typeface="League Spartan"/>
              </a:rPr>
              <a:t>RULES &amp; </a:t>
            </a:r>
          </a:p>
          <a:p>
            <a:pPr algn="l">
              <a:lnSpc>
                <a:spcPts val="13531"/>
              </a:lnSpc>
              <a:spcBef>
                <a:spcPct val="0"/>
              </a:spcBef>
            </a:pPr>
            <a:r>
              <a:rPr lang="en-US" sz="9665">
                <a:solidFill>
                  <a:srgbClr val="000000"/>
                </a:solidFill>
                <a:ea typeface="League Spartan"/>
                <a:cs typeface="League Spartan"/>
                <a:sym typeface="League Spartan"/>
              </a:rPr>
              <a:t>GUIDELINES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67787" y="2494530"/>
            <a:ext cx="5833744" cy="91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  <a:spcBef>
                <a:spcPct val="0"/>
              </a:spcBef>
            </a:pPr>
            <a:r>
              <a:rPr lang="en-US" sz="5354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27057" y="1681986"/>
            <a:ext cx="5840586" cy="5817771"/>
            <a:chOff x="0" y="0"/>
            <a:chExt cx="6502400" cy="6477000"/>
          </a:xfrm>
        </p:grpSpPr>
        <p:sp>
          <p:nvSpPr>
            <p:cNvPr id="24" name="Freeform 2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33483" r="-33483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26" name="AutoShape 26"/>
          <p:cNvSpPr/>
          <p:nvPr/>
        </p:nvSpPr>
        <p:spPr>
          <a:xfrm flipV="1">
            <a:off x="6893438" y="1945996"/>
            <a:ext cx="33827" cy="544128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67862" y="3691990"/>
            <a:ext cx="6418521" cy="609024"/>
            <a:chOff x="0" y="0"/>
            <a:chExt cx="1690475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75531" y="3691990"/>
            <a:ext cx="6418521" cy="609024"/>
            <a:chOff x="0" y="0"/>
            <a:chExt cx="1690475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8780957" y="4701063"/>
            <a:ext cx="0" cy="45572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2634891" y="4694593"/>
            <a:ext cx="3687450" cy="4563707"/>
          </a:xfrm>
          <a:custGeom>
            <a:avLst/>
            <a:gdLst/>
            <a:ahLst/>
            <a:cxnLst/>
            <a:rect l="l" t="t" r="r" b="b"/>
            <a:pathLst>
              <a:path w="3687450" h="4563707">
                <a:moveTo>
                  <a:pt x="0" y="0"/>
                </a:moveTo>
                <a:lnTo>
                  <a:pt x="3687450" y="0"/>
                </a:lnTo>
                <a:lnTo>
                  <a:pt x="3687450" y="4563707"/>
                </a:lnTo>
                <a:lnTo>
                  <a:pt x="0" y="4563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929" b="-9345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8252386" y="3764332"/>
            <a:ext cx="1057142" cy="560285"/>
          </a:xfrm>
          <a:custGeom>
            <a:avLst/>
            <a:gdLst/>
            <a:ahLst/>
            <a:cxnLst/>
            <a:rect l="l" t="t" r="r" b="b"/>
            <a:pathLst>
              <a:path w="1057142" h="560285">
                <a:moveTo>
                  <a:pt x="0" y="0"/>
                </a:moveTo>
                <a:lnTo>
                  <a:pt x="1057142" y="0"/>
                </a:lnTo>
                <a:lnTo>
                  <a:pt x="1057142" y="560285"/>
                </a:lnTo>
                <a:lnTo>
                  <a:pt x="0" y="560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86664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RULES &amp; GUIDELINES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5531" y="4786788"/>
            <a:ext cx="6349952" cy="38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Teams must have 2-5 members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Each team must have a unique name for identification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All team members must be currently enrolled students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Teams must register through the official portal by [DEADLINE DATE]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No faculty mentor required for initial phase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55223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5000" y="3707182"/>
            <a:ext cx="614723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TEAM FORMATION &amp; ELIGIBILITY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12669" y="3707182"/>
            <a:ext cx="6212814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1 REQUIREMENTS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571634" y="0"/>
            <a:ext cx="1839495" cy="1782177"/>
            <a:chOff x="0" y="0"/>
            <a:chExt cx="484476" cy="4693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4476" cy="469380"/>
            </a:xfrm>
            <a:custGeom>
              <a:avLst/>
              <a:gdLst/>
              <a:ahLst/>
              <a:cxnLst/>
              <a:rect l="l" t="t" r="r" b="b"/>
              <a:pathLst>
                <a:path w="484476" h="469380">
                  <a:moveTo>
                    <a:pt x="147305" y="0"/>
                  </a:moveTo>
                  <a:lnTo>
                    <a:pt x="337171" y="0"/>
                  </a:lnTo>
                  <a:cubicBezTo>
                    <a:pt x="376239" y="0"/>
                    <a:pt x="413706" y="15520"/>
                    <a:pt x="441331" y="43145"/>
                  </a:cubicBezTo>
                  <a:cubicBezTo>
                    <a:pt x="468957" y="70770"/>
                    <a:pt x="484476" y="108237"/>
                    <a:pt x="484476" y="147305"/>
                  </a:cubicBezTo>
                  <a:lnTo>
                    <a:pt x="484476" y="322075"/>
                  </a:lnTo>
                  <a:cubicBezTo>
                    <a:pt x="484476" y="403429"/>
                    <a:pt x="418525" y="469380"/>
                    <a:pt x="337171" y="469380"/>
                  </a:cubicBezTo>
                  <a:lnTo>
                    <a:pt x="147305" y="469380"/>
                  </a:lnTo>
                  <a:cubicBezTo>
                    <a:pt x="65951" y="469380"/>
                    <a:pt x="0" y="403429"/>
                    <a:pt x="0" y="322075"/>
                  </a:cubicBezTo>
                  <a:lnTo>
                    <a:pt x="0" y="147305"/>
                  </a:lnTo>
                  <a:cubicBezTo>
                    <a:pt x="0" y="65951"/>
                    <a:pt x="65951" y="0"/>
                    <a:pt x="147305" y="0"/>
                  </a:cubicBezTo>
                  <a:close/>
                </a:path>
              </a:pathLst>
            </a:custGeom>
            <a:solidFill>
              <a:srgbClr val="332E8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4476" cy="50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-39089" y="439343"/>
            <a:ext cx="1434563" cy="106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67862" y="3691990"/>
            <a:ext cx="6418521" cy="609024"/>
            <a:chOff x="0" y="0"/>
            <a:chExt cx="1690475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75531" y="3691990"/>
            <a:ext cx="6848183" cy="609024"/>
            <a:chOff x="0" y="0"/>
            <a:chExt cx="1803637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3637" cy="160401"/>
            </a:xfrm>
            <a:custGeom>
              <a:avLst/>
              <a:gdLst/>
              <a:ahLst/>
              <a:cxnLst/>
              <a:rect l="l" t="t" r="r" b="b"/>
              <a:pathLst>
                <a:path w="1803637" h="160401">
                  <a:moveTo>
                    <a:pt x="0" y="0"/>
                  </a:moveTo>
                  <a:lnTo>
                    <a:pt x="1803637" y="0"/>
                  </a:lnTo>
                  <a:lnTo>
                    <a:pt x="1803637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03637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8780957" y="4853463"/>
            <a:ext cx="0" cy="474937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8252386" y="3764332"/>
            <a:ext cx="1057142" cy="560285"/>
          </a:xfrm>
          <a:custGeom>
            <a:avLst/>
            <a:gdLst/>
            <a:ahLst/>
            <a:cxnLst/>
            <a:rect l="l" t="t" r="r" b="b"/>
            <a:pathLst>
              <a:path w="1057142" h="560285">
                <a:moveTo>
                  <a:pt x="0" y="0"/>
                </a:moveTo>
                <a:lnTo>
                  <a:pt x="1057142" y="0"/>
                </a:lnTo>
                <a:lnTo>
                  <a:pt x="1057142" y="560285"/>
                </a:lnTo>
                <a:lnTo>
                  <a:pt x="0" y="56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49250" y="4853463"/>
            <a:ext cx="4858732" cy="4404837"/>
          </a:xfrm>
          <a:custGeom>
            <a:avLst/>
            <a:gdLst/>
            <a:ahLst/>
            <a:cxnLst/>
            <a:rect l="l" t="t" r="r" b="b"/>
            <a:pathLst>
              <a:path w="4858732" h="4404837">
                <a:moveTo>
                  <a:pt x="0" y="0"/>
                </a:moveTo>
                <a:lnTo>
                  <a:pt x="4858732" y="0"/>
                </a:lnTo>
                <a:lnTo>
                  <a:pt x="4858732" y="4404837"/>
                </a:lnTo>
                <a:lnTo>
                  <a:pt x="0" y="440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60" r="-9060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13" name="TextBox 13"/>
          <p:cNvSpPr txBox="1"/>
          <p:nvPr/>
        </p:nvSpPr>
        <p:spPr>
          <a:xfrm>
            <a:off x="3186664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RULES &amp; GUIDELINES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5531" y="4786788"/>
            <a:ext cx="6848183" cy="476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Select a specific problem faced by a person with disability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Directly engage with potential users to understand real needs (recommended)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Develop a conceptual solution through sketches/diagrams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Document problem statement, solution concept, and expected impact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Submit all materials digitally through the portal by [PHASE 1 DEADLINE]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 dirty="0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05000" y="3707182"/>
            <a:ext cx="614723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1: CONCEPT DEVELOPMENT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2669" y="3707182"/>
            <a:ext cx="6212814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PROCESS REQUIREMENTS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5223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37171" y="84228"/>
            <a:ext cx="2449486" cy="1782177"/>
            <a:chOff x="0" y="0"/>
            <a:chExt cx="484476" cy="4693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4476" cy="469380"/>
            </a:xfrm>
            <a:custGeom>
              <a:avLst/>
              <a:gdLst/>
              <a:ahLst/>
              <a:cxnLst/>
              <a:rect l="l" t="t" r="r" b="b"/>
              <a:pathLst>
                <a:path w="484476" h="469380">
                  <a:moveTo>
                    <a:pt x="147305" y="0"/>
                  </a:moveTo>
                  <a:lnTo>
                    <a:pt x="337171" y="0"/>
                  </a:lnTo>
                  <a:cubicBezTo>
                    <a:pt x="376239" y="0"/>
                    <a:pt x="413706" y="15520"/>
                    <a:pt x="441331" y="43145"/>
                  </a:cubicBezTo>
                  <a:cubicBezTo>
                    <a:pt x="468957" y="70770"/>
                    <a:pt x="484476" y="108237"/>
                    <a:pt x="484476" y="147305"/>
                  </a:cubicBezTo>
                  <a:lnTo>
                    <a:pt x="484476" y="322075"/>
                  </a:lnTo>
                  <a:cubicBezTo>
                    <a:pt x="484476" y="403429"/>
                    <a:pt x="418525" y="469380"/>
                    <a:pt x="337171" y="469380"/>
                  </a:cubicBezTo>
                  <a:lnTo>
                    <a:pt x="147305" y="469380"/>
                  </a:lnTo>
                  <a:cubicBezTo>
                    <a:pt x="65951" y="469380"/>
                    <a:pt x="0" y="403429"/>
                    <a:pt x="0" y="322075"/>
                  </a:cubicBezTo>
                  <a:lnTo>
                    <a:pt x="0" y="147305"/>
                  </a:lnTo>
                  <a:cubicBezTo>
                    <a:pt x="0" y="65951"/>
                    <a:pt x="65951" y="0"/>
                    <a:pt x="147305" y="0"/>
                  </a:cubicBezTo>
                  <a:close/>
                </a:path>
              </a:pathLst>
            </a:custGeom>
            <a:solidFill>
              <a:srgbClr val="332E8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4476" cy="50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29101" y="643844"/>
            <a:ext cx="1916941" cy="518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3" b="1" dirty="0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67862" y="3691990"/>
            <a:ext cx="6418521" cy="609024"/>
            <a:chOff x="0" y="0"/>
            <a:chExt cx="1690475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75531" y="3691990"/>
            <a:ext cx="6848183" cy="609024"/>
            <a:chOff x="0" y="0"/>
            <a:chExt cx="1803637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3637" cy="160401"/>
            </a:xfrm>
            <a:custGeom>
              <a:avLst/>
              <a:gdLst/>
              <a:ahLst/>
              <a:cxnLst/>
              <a:rect l="l" t="t" r="r" b="b"/>
              <a:pathLst>
                <a:path w="1803637" h="160401">
                  <a:moveTo>
                    <a:pt x="0" y="0"/>
                  </a:moveTo>
                  <a:lnTo>
                    <a:pt x="1803637" y="0"/>
                  </a:lnTo>
                  <a:lnTo>
                    <a:pt x="1803637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03637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8780957" y="4701063"/>
            <a:ext cx="0" cy="45572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8252386" y="3764332"/>
            <a:ext cx="1057142" cy="560285"/>
          </a:xfrm>
          <a:custGeom>
            <a:avLst/>
            <a:gdLst/>
            <a:ahLst/>
            <a:cxnLst/>
            <a:rect l="l" t="t" r="r" b="b"/>
            <a:pathLst>
              <a:path w="1057142" h="560285">
                <a:moveTo>
                  <a:pt x="0" y="0"/>
                </a:moveTo>
                <a:lnTo>
                  <a:pt x="1057142" y="0"/>
                </a:lnTo>
                <a:lnTo>
                  <a:pt x="1057142" y="560285"/>
                </a:lnTo>
                <a:lnTo>
                  <a:pt x="0" y="56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44422" y="4701063"/>
            <a:ext cx="5468387" cy="4404837"/>
          </a:xfrm>
          <a:custGeom>
            <a:avLst/>
            <a:gdLst/>
            <a:ahLst/>
            <a:cxnLst/>
            <a:rect l="l" t="t" r="r" b="b"/>
            <a:pathLst>
              <a:path w="5468387" h="4404837">
                <a:moveTo>
                  <a:pt x="0" y="0"/>
                </a:moveTo>
                <a:lnTo>
                  <a:pt x="5468388" y="0"/>
                </a:lnTo>
                <a:lnTo>
                  <a:pt x="5468388" y="4404837"/>
                </a:lnTo>
                <a:lnTo>
                  <a:pt x="0" y="440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54" r="-9647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13" name="TextBox 13"/>
          <p:cNvSpPr txBox="1"/>
          <p:nvPr/>
        </p:nvSpPr>
        <p:spPr>
          <a:xfrm>
            <a:off x="3186664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RULES &amp; GUIDELINES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5531" y="4786788"/>
            <a:ext cx="6848183" cy="433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Team name and member information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Problem statement with clear explanation of the disability challenge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Concept design (sketches/diagrams)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Explanation of how the solution addresses the problem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Expected impact on user's quality of life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Optional: Evidence of user engagement and research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05000" y="3707182"/>
            <a:ext cx="614723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1 SUBMISSIONS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2669" y="3707182"/>
            <a:ext cx="6212814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REQUIRED DELIVERABLES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5223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37171" y="80461"/>
            <a:ext cx="2449486" cy="1634039"/>
            <a:chOff x="0" y="0"/>
            <a:chExt cx="484476" cy="4693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4476" cy="469380"/>
            </a:xfrm>
            <a:custGeom>
              <a:avLst/>
              <a:gdLst/>
              <a:ahLst/>
              <a:cxnLst/>
              <a:rect l="l" t="t" r="r" b="b"/>
              <a:pathLst>
                <a:path w="484476" h="469380">
                  <a:moveTo>
                    <a:pt x="147305" y="0"/>
                  </a:moveTo>
                  <a:lnTo>
                    <a:pt x="337171" y="0"/>
                  </a:lnTo>
                  <a:cubicBezTo>
                    <a:pt x="376239" y="0"/>
                    <a:pt x="413706" y="15520"/>
                    <a:pt x="441331" y="43145"/>
                  </a:cubicBezTo>
                  <a:cubicBezTo>
                    <a:pt x="468957" y="70770"/>
                    <a:pt x="484476" y="108237"/>
                    <a:pt x="484476" y="147305"/>
                  </a:cubicBezTo>
                  <a:lnTo>
                    <a:pt x="484476" y="322075"/>
                  </a:lnTo>
                  <a:cubicBezTo>
                    <a:pt x="484476" y="403429"/>
                    <a:pt x="418525" y="469380"/>
                    <a:pt x="337171" y="469380"/>
                  </a:cubicBezTo>
                  <a:lnTo>
                    <a:pt x="147305" y="469380"/>
                  </a:lnTo>
                  <a:cubicBezTo>
                    <a:pt x="65951" y="469380"/>
                    <a:pt x="0" y="403429"/>
                    <a:pt x="0" y="322075"/>
                  </a:cubicBezTo>
                  <a:lnTo>
                    <a:pt x="0" y="147305"/>
                  </a:lnTo>
                  <a:cubicBezTo>
                    <a:pt x="0" y="65951"/>
                    <a:pt x="65951" y="0"/>
                    <a:pt x="147305" y="0"/>
                  </a:cubicBezTo>
                  <a:close/>
                </a:path>
              </a:pathLst>
            </a:custGeom>
            <a:solidFill>
              <a:srgbClr val="332E8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4476" cy="50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-39089" y="439343"/>
            <a:ext cx="2248889" cy="518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3" b="1" dirty="0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67862" y="3691990"/>
            <a:ext cx="6418521" cy="609024"/>
            <a:chOff x="0" y="0"/>
            <a:chExt cx="1690475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75531" y="3691990"/>
            <a:ext cx="6848183" cy="609024"/>
            <a:chOff x="0" y="0"/>
            <a:chExt cx="1803637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3637" cy="160401"/>
            </a:xfrm>
            <a:custGeom>
              <a:avLst/>
              <a:gdLst/>
              <a:ahLst/>
              <a:cxnLst/>
              <a:rect l="l" t="t" r="r" b="b"/>
              <a:pathLst>
                <a:path w="1803637" h="160401">
                  <a:moveTo>
                    <a:pt x="0" y="0"/>
                  </a:moveTo>
                  <a:lnTo>
                    <a:pt x="1803637" y="0"/>
                  </a:lnTo>
                  <a:lnTo>
                    <a:pt x="1803637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03637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8780957" y="4701063"/>
            <a:ext cx="0" cy="490177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8252386" y="3764332"/>
            <a:ext cx="1057142" cy="560285"/>
          </a:xfrm>
          <a:custGeom>
            <a:avLst/>
            <a:gdLst/>
            <a:ahLst/>
            <a:cxnLst/>
            <a:rect l="l" t="t" r="r" b="b"/>
            <a:pathLst>
              <a:path w="1057142" h="560285">
                <a:moveTo>
                  <a:pt x="0" y="0"/>
                </a:moveTo>
                <a:lnTo>
                  <a:pt x="1057142" y="0"/>
                </a:lnTo>
                <a:lnTo>
                  <a:pt x="1057142" y="560285"/>
                </a:lnTo>
                <a:lnTo>
                  <a:pt x="0" y="56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571634" y="0"/>
            <a:ext cx="1839495" cy="1782177"/>
            <a:chOff x="0" y="0"/>
            <a:chExt cx="484476" cy="4693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4476" cy="469380"/>
            </a:xfrm>
            <a:custGeom>
              <a:avLst/>
              <a:gdLst/>
              <a:ahLst/>
              <a:cxnLst/>
              <a:rect l="l" t="t" r="r" b="b"/>
              <a:pathLst>
                <a:path w="484476" h="469380">
                  <a:moveTo>
                    <a:pt x="147305" y="0"/>
                  </a:moveTo>
                  <a:lnTo>
                    <a:pt x="337171" y="0"/>
                  </a:lnTo>
                  <a:cubicBezTo>
                    <a:pt x="376239" y="0"/>
                    <a:pt x="413706" y="15520"/>
                    <a:pt x="441331" y="43145"/>
                  </a:cubicBezTo>
                  <a:cubicBezTo>
                    <a:pt x="468957" y="70770"/>
                    <a:pt x="484476" y="108237"/>
                    <a:pt x="484476" y="147305"/>
                  </a:cubicBezTo>
                  <a:lnTo>
                    <a:pt x="484476" y="322075"/>
                  </a:lnTo>
                  <a:cubicBezTo>
                    <a:pt x="484476" y="403429"/>
                    <a:pt x="418525" y="469380"/>
                    <a:pt x="337171" y="469380"/>
                  </a:cubicBezTo>
                  <a:lnTo>
                    <a:pt x="147305" y="469380"/>
                  </a:lnTo>
                  <a:cubicBezTo>
                    <a:pt x="65951" y="469380"/>
                    <a:pt x="0" y="403429"/>
                    <a:pt x="0" y="322075"/>
                  </a:cubicBezTo>
                  <a:lnTo>
                    <a:pt x="0" y="147305"/>
                  </a:lnTo>
                  <a:cubicBezTo>
                    <a:pt x="0" y="65951"/>
                    <a:pt x="65951" y="0"/>
                    <a:pt x="147305" y="0"/>
                  </a:cubicBezTo>
                  <a:close/>
                </a:path>
              </a:pathLst>
            </a:custGeom>
            <a:solidFill>
              <a:srgbClr val="332E8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4476" cy="50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951361" y="4701063"/>
            <a:ext cx="5054510" cy="4404837"/>
          </a:xfrm>
          <a:custGeom>
            <a:avLst/>
            <a:gdLst/>
            <a:ahLst/>
            <a:cxnLst/>
            <a:rect l="l" t="t" r="r" b="b"/>
            <a:pathLst>
              <a:path w="5054510" h="4404837">
                <a:moveTo>
                  <a:pt x="0" y="0"/>
                </a:moveTo>
                <a:lnTo>
                  <a:pt x="5054510" y="0"/>
                </a:lnTo>
                <a:lnTo>
                  <a:pt x="5054510" y="4404837"/>
                </a:lnTo>
                <a:lnTo>
                  <a:pt x="0" y="440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981" r="-56361" b="-20182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16" name="TextBox 16"/>
          <p:cNvSpPr txBox="1"/>
          <p:nvPr/>
        </p:nvSpPr>
        <p:spPr>
          <a:xfrm>
            <a:off x="3186664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RULES &amp; GUIDELINES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75531" y="4786788"/>
            <a:ext cx="6848183" cy="346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MANDATORY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Include at least one person with disability for whom the solution is being developed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 b="1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MANDATORY:</a:t>
            </a: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Add a faculty mentor to provide guidance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Original team members from Phase 1 must continue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Team can add technical advisors if needed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5000" y="3707182"/>
            <a:ext cx="614723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2: PROTOTYPING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12669" y="3707182"/>
            <a:ext cx="6212814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TEAM REQUIREMENTS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5223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39089" y="439343"/>
            <a:ext cx="1434563" cy="106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277513" y="11430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14300"/>
            <a:ext cx="18288000" cy="9715500"/>
          </a:xfrm>
          <a:custGeom>
            <a:avLst/>
            <a:gdLst/>
            <a:ahLst/>
            <a:cxnLst/>
            <a:rect l="l" t="t" r="r" b="b"/>
            <a:pathLst>
              <a:path w="18288000" h="9715500">
                <a:moveTo>
                  <a:pt x="0" y="0"/>
                </a:moveTo>
                <a:lnTo>
                  <a:pt x="18288000" y="0"/>
                </a:lnTo>
                <a:lnTo>
                  <a:pt x="18288000" y="9715500"/>
                </a:lnTo>
                <a:lnTo>
                  <a:pt x="0" y="9715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89582" y="1527573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85722" y="765032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8" y="0"/>
                </a:lnTo>
                <a:lnTo>
                  <a:pt x="1343378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18697" y="293034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8" y="0"/>
                </a:lnTo>
                <a:lnTo>
                  <a:pt x="1343378" y="1722281"/>
                </a:lnTo>
                <a:lnTo>
                  <a:pt x="0" y="1722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25032" y="1737861"/>
            <a:ext cx="872478" cy="87247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sz="20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21172" y="7860607"/>
            <a:ext cx="872478" cy="87247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sz="20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32158" y="3264758"/>
            <a:ext cx="872478" cy="87247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sz="20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878328" y="8027532"/>
            <a:ext cx="558165" cy="538629"/>
          </a:xfrm>
          <a:custGeom>
            <a:avLst/>
            <a:gdLst/>
            <a:ahLst/>
            <a:cxnLst/>
            <a:rect l="l" t="t" r="r" b="b"/>
            <a:pathLst>
              <a:path w="558165" h="538629">
                <a:moveTo>
                  <a:pt x="0" y="0"/>
                </a:moveTo>
                <a:lnTo>
                  <a:pt x="558165" y="0"/>
                </a:lnTo>
                <a:lnTo>
                  <a:pt x="558165" y="538629"/>
                </a:lnTo>
                <a:lnTo>
                  <a:pt x="0" y="538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111304" y="3287288"/>
            <a:ext cx="558165" cy="579160"/>
          </a:xfrm>
          <a:custGeom>
            <a:avLst/>
            <a:gdLst/>
            <a:ahLst/>
            <a:cxnLst/>
            <a:rect l="l" t="t" r="r" b="b"/>
            <a:pathLst>
              <a:path w="558165" h="579160">
                <a:moveTo>
                  <a:pt x="0" y="0"/>
                </a:moveTo>
                <a:lnTo>
                  <a:pt x="558165" y="0"/>
                </a:lnTo>
                <a:lnTo>
                  <a:pt x="558165" y="579159"/>
                </a:lnTo>
                <a:lnTo>
                  <a:pt x="0" y="5791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82100" y="1959487"/>
            <a:ext cx="558343" cy="429226"/>
          </a:xfrm>
          <a:custGeom>
            <a:avLst/>
            <a:gdLst/>
            <a:ahLst/>
            <a:cxnLst/>
            <a:rect l="l" t="t" r="r" b="b"/>
            <a:pathLst>
              <a:path w="558343" h="429226">
                <a:moveTo>
                  <a:pt x="0" y="0"/>
                </a:moveTo>
                <a:lnTo>
                  <a:pt x="558343" y="0"/>
                </a:lnTo>
                <a:lnTo>
                  <a:pt x="558343" y="429226"/>
                </a:lnTo>
                <a:lnTo>
                  <a:pt x="0" y="429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783175" y="65266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178095" y="100620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flipV="1">
            <a:off x="5246308" y="1163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TextBox 25"/>
          <p:cNvSpPr txBox="1"/>
          <p:nvPr/>
        </p:nvSpPr>
        <p:spPr>
          <a:xfrm>
            <a:off x="5246308" y="1657567"/>
            <a:ext cx="5726492" cy="34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r>
              <a:rPr lang="en-US" sz="2000" b="1" spc="63" dirty="0">
                <a:solidFill>
                  <a:srgbClr val="2D3740"/>
                </a:solidFill>
                <a:ea typeface="Poppins Semi-Bold"/>
                <a:cs typeface="Poppins Semi-Bold"/>
                <a:sym typeface="Poppins Semi-Bold"/>
              </a:rPr>
              <a:t>FOUNDATION (JANUARY-FEBRUARY 2025)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46308" y="2109034"/>
            <a:ext cx="4985014" cy="164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672" lvl="1" indent="-187336" algn="l">
              <a:lnSpc>
                <a:spcPts val="2603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Requirements workshop with special school teachers across Kerala along with Kudumbashree</a:t>
            </a:r>
          </a:p>
          <a:p>
            <a:pPr marL="374672" lvl="1" indent="-187336" algn="l">
              <a:lnSpc>
                <a:spcPts val="2603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Device prioritization and need analysis</a:t>
            </a:r>
          </a:p>
          <a:p>
            <a:pPr marL="374672" lvl="1" indent="-187336" algn="l">
              <a:lnSpc>
                <a:spcPts val="2603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Stakeholder alignment</a:t>
            </a:r>
          </a:p>
          <a:p>
            <a:pPr marL="0" lvl="0" indent="0" algn="l">
              <a:lnSpc>
                <a:spcPts val="2603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02165" y="5004152"/>
            <a:ext cx="5123027" cy="69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3"/>
              </a:lnSpc>
            </a:pPr>
            <a:r>
              <a:rPr lang="en-US" sz="2000" b="1" spc="63" dirty="0">
                <a:solidFill>
                  <a:srgbClr val="545454"/>
                </a:solidFill>
                <a:ea typeface="Poppins Semi-Bold"/>
                <a:cs typeface="Poppins Semi-Bold"/>
                <a:sym typeface="Poppins Semi-Bold"/>
              </a:rPr>
              <a:t>INNOVATION PIPELINE </a:t>
            </a:r>
          </a:p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r>
              <a:rPr lang="en-US" sz="2000" b="1" spc="63" dirty="0">
                <a:solidFill>
                  <a:srgbClr val="545454"/>
                </a:solidFill>
                <a:ea typeface="Poppins Semi-Bold"/>
                <a:cs typeface="Poppins Semi-Bold"/>
                <a:sym typeface="Poppins Semi-Bold"/>
              </a:rPr>
              <a:t>(MARCH-APRIL 2025)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333817" y="702142"/>
            <a:ext cx="3384880" cy="105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3"/>
              </a:lnSpc>
            </a:pPr>
            <a:r>
              <a:rPr lang="en-US" sz="2000" b="1" spc="63" dirty="0">
                <a:solidFill>
                  <a:srgbClr val="545454"/>
                </a:solidFill>
                <a:ea typeface="Poppins Semi-Bold"/>
                <a:cs typeface="Poppins Semi-Bold"/>
                <a:sym typeface="Poppins Semi-Bold"/>
              </a:rPr>
              <a:t>DESIGN &amp; DEVELOPMENT (MAY-JUNE 2025)</a:t>
            </a:r>
          </a:p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endParaRPr lang="en-US" sz="2000" b="1" spc="63" dirty="0">
              <a:solidFill>
                <a:srgbClr val="545454"/>
              </a:solidFill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75091" y="8128446"/>
            <a:ext cx="15726909" cy="70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4800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IMPLEMENTATION ROADMAP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30370" y="5855175"/>
            <a:ext cx="3903178" cy="182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2" lvl="1" indent="-183516" algn="l">
              <a:lnSpc>
                <a:spcPts val="238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Designathon announcement and registration</a:t>
            </a:r>
          </a:p>
          <a:p>
            <a:pPr marL="367032" lvl="1" indent="-183516" algn="l">
              <a:lnSpc>
                <a:spcPts val="238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3 awareness sessions (2 offline, 1 online)</a:t>
            </a:r>
          </a:p>
          <a:p>
            <a:pPr marL="367032" lvl="1" indent="-183516" algn="l">
              <a:lnSpc>
                <a:spcPts val="238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SHIFT methodology training</a:t>
            </a:r>
          </a:p>
          <a:p>
            <a:pPr marL="367032" lvl="1" indent="-183516" algn="l">
              <a:lnSpc>
                <a:spcPts val="238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DRL framework introduction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125037" y="1460898"/>
            <a:ext cx="4883646" cy="151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One-day </a:t>
            </a:r>
            <a:r>
              <a:rPr lang="en-US" dirty="0" err="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designathon</a:t>
            </a:r>
            <a:r>
              <a:rPr lang="en-US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pitch event in Ernakulam</a:t>
            </a:r>
          </a:p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Selection of top 100 teams</a:t>
            </a:r>
          </a:p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Prototyping support </a:t>
            </a:r>
          </a:p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User testing and refinement</a:t>
            </a:r>
          </a:p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Final selection of 12 designs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475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67862" y="3730090"/>
            <a:ext cx="6418521" cy="609024"/>
            <a:chOff x="0" y="0"/>
            <a:chExt cx="1690475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0475" cy="160401"/>
            </a:xfrm>
            <a:custGeom>
              <a:avLst/>
              <a:gdLst/>
              <a:ahLst/>
              <a:cxnLst/>
              <a:rect l="l" t="t" r="r" b="b"/>
              <a:pathLst>
                <a:path w="1690475" h="160401">
                  <a:moveTo>
                    <a:pt x="0" y="0"/>
                  </a:moveTo>
                  <a:lnTo>
                    <a:pt x="1690475" y="0"/>
                  </a:lnTo>
                  <a:lnTo>
                    <a:pt x="1690475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90475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75531" y="3730090"/>
            <a:ext cx="6848183" cy="609024"/>
            <a:chOff x="0" y="0"/>
            <a:chExt cx="1803637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3637" cy="160401"/>
            </a:xfrm>
            <a:custGeom>
              <a:avLst/>
              <a:gdLst/>
              <a:ahLst/>
              <a:cxnLst/>
              <a:rect l="l" t="t" r="r" b="b"/>
              <a:pathLst>
                <a:path w="1803637" h="160401">
                  <a:moveTo>
                    <a:pt x="0" y="0"/>
                  </a:moveTo>
                  <a:lnTo>
                    <a:pt x="1803637" y="0"/>
                  </a:lnTo>
                  <a:lnTo>
                    <a:pt x="1803637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03637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8780957" y="4739163"/>
            <a:ext cx="0" cy="490177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8252386" y="3802432"/>
            <a:ext cx="1057142" cy="560285"/>
          </a:xfrm>
          <a:custGeom>
            <a:avLst/>
            <a:gdLst/>
            <a:ahLst/>
            <a:cxnLst/>
            <a:rect l="l" t="t" r="r" b="b"/>
            <a:pathLst>
              <a:path w="1057142" h="560285">
                <a:moveTo>
                  <a:pt x="0" y="0"/>
                </a:moveTo>
                <a:lnTo>
                  <a:pt x="1057142" y="0"/>
                </a:lnTo>
                <a:lnTo>
                  <a:pt x="1057142" y="560285"/>
                </a:lnTo>
                <a:lnTo>
                  <a:pt x="0" y="56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571634" y="38100"/>
            <a:ext cx="1839495" cy="1782177"/>
            <a:chOff x="0" y="0"/>
            <a:chExt cx="484476" cy="4693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4476" cy="469380"/>
            </a:xfrm>
            <a:custGeom>
              <a:avLst/>
              <a:gdLst/>
              <a:ahLst/>
              <a:cxnLst/>
              <a:rect l="l" t="t" r="r" b="b"/>
              <a:pathLst>
                <a:path w="484476" h="469380">
                  <a:moveTo>
                    <a:pt x="147305" y="0"/>
                  </a:moveTo>
                  <a:lnTo>
                    <a:pt x="337171" y="0"/>
                  </a:lnTo>
                  <a:cubicBezTo>
                    <a:pt x="376239" y="0"/>
                    <a:pt x="413706" y="15520"/>
                    <a:pt x="441331" y="43145"/>
                  </a:cubicBezTo>
                  <a:cubicBezTo>
                    <a:pt x="468957" y="70770"/>
                    <a:pt x="484476" y="108237"/>
                    <a:pt x="484476" y="147305"/>
                  </a:cubicBezTo>
                  <a:lnTo>
                    <a:pt x="484476" y="322075"/>
                  </a:lnTo>
                  <a:cubicBezTo>
                    <a:pt x="484476" y="403429"/>
                    <a:pt x="418525" y="469380"/>
                    <a:pt x="337171" y="469380"/>
                  </a:cubicBezTo>
                  <a:lnTo>
                    <a:pt x="147305" y="469380"/>
                  </a:lnTo>
                  <a:cubicBezTo>
                    <a:pt x="65951" y="469380"/>
                    <a:pt x="0" y="403429"/>
                    <a:pt x="0" y="322075"/>
                  </a:cubicBezTo>
                  <a:lnTo>
                    <a:pt x="0" y="147305"/>
                  </a:lnTo>
                  <a:cubicBezTo>
                    <a:pt x="0" y="65951"/>
                    <a:pt x="65951" y="0"/>
                    <a:pt x="147305" y="0"/>
                  </a:cubicBezTo>
                  <a:close/>
                </a:path>
              </a:pathLst>
            </a:custGeom>
            <a:solidFill>
              <a:srgbClr val="332E8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4476" cy="50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927026" y="4739163"/>
            <a:ext cx="5103179" cy="4336626"/>
          </a:xfrm>
          <a:custGeom>
            <a:avLst/>
            <a:gdLst/>
            <a:ahLst/>
            <a:cxnLst/>
            <a:rect l="l" t="t" r="r" b="b"/>
            <a:pathLst>
              <a:path w="5103179" h="4336626">
                <a:moveTo>
                  <a:pt x="0" y="0"/>
                </a:moveTo>
                <a:lnTo>
                  <a:pt x="5103180" y="0"/>
                </a:lnTo>
                <a:lnTo>
                  <a:pt x="5103180" y="4336626"/>
                </a:lnTo>
                <a:lnTo>
                  <a:pt x="0" y="4336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057" t="-15119" r="-50042" b="-24514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16" name="TextBox 16"/>
          <p:cNvSpPr txBox="1"/>
          <p:nvPr/>
        </p:nvSpPr>
        <p:spPr>
          <a:xfrm>
            <a:off x="3186664" y="15088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RULES &amp; GUIDELINES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75531" y="4824888"/>
            <a:ext cx="6848183" cy="346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Transform concept into functional prototype using fablab ecosystem resources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Conduct multiple rounds of testing with the user(s)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Document development process, including iterations based on feedback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Collect measurable data on solution effectiveness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Prepare for in-person demonstration at final event</a:t>
            </a: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5000" y="3745282"/>
            <a:ext cx="614723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2 DEVELOPMENT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12669" y="3745282"/>
            <a:ext cx="6212814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PROCESS REQUIREMENTS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52232" y="8205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39089" y="477443"/>
            <a:ext cx="1434563" cy="106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78779" y="3691990"/>
            <a:ext cx="9199450" cy="609024"/>
            <a:chOff x="0" y="0"/>
            <a:chExt cx="2422900" cy="160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2900" cy="160401"/>
            </a:xfrm>
            <a:custGeom>
              <a:avLst/>
              <a:gdLst/>
              <a:ahLst/>
              <a:cxnLst/>
              <a:rect l="l" t="t" r="r" b="b"/>
              <a:pathLst>
                <a:path w="2422900" h="160401">
                  <a:moveTo>
                    <a:pt x="0" y="0"/>
                  </a:moveTo>
                  <a:lnTo>
                    <a:pt x="2422900" y="0"/>
                  </a:lnTo>
                  <a:lnTo>
                    <a:pt x="2422900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22900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96584" y="3691990"/>
            <a:ext cx="7083749" cy="609024"/>
            <a:chOff x="0" y="0"/>
            <a:chExt cx="1865679" cy="160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5679" cy="160401"/>
            </a:xfrm>
            <a:custGeom>
              <a:avLst/>
              <a:gdLst/>
              <a:ahLst/>
              <a:cxnLst/>
              <a:rect l="l" t="t" r="r" b="b"/>
              <a:pathLst>
                <a:path w="1865679" h="160401">
                  <a:moveTo>
                    <a:pt x="0" y="0"/>
                  </a:moveTo>
                  <a:lnTo>
                    <a:pt x="1865679" y="0"/>
                  </a:lnTo>
                  <a:lnTo>
                    <a:pt x="1865679" y="160401"/>
                  </a:lnTo>
                  <a:lnTo>
                    <a:pt x="0" y="160401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65679" cy="198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10306009" y="4853463"/>
            <a:ext cx="0" cy="490177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9796488" y="3764332"/>
            <a:ext cx="1057142" cy="560285"/>
          </a:xfrm>
          <a:custGeom>
            <a:avLst/>
            <a:gdLst/>
            <a:ahLst/>
            <a:cxnLst/>
            <a:rect l="l" t="t" r="r" b="b"/>
            <a:pathLst>
              <a:path w="1057142" h="560285">
                <a:moveTo>
                  <a:pt x="0" y="0"/>
                </a:moveTo>
                <a:lnTo>
                  <a:pt x="1057142" y="0"/>
                </a:lnTo>
                <a:lnTo>
                  <a:pt x="1057142" y="560285"/>
                </a:lnTo>
                <a:lnTo>
                  <a:pt x="0" y="56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571634" y="0"/>
            <a:ext cx="1839495" cy="1782177"/>
            <a:chOff x="0" y="0"/>
            <a:chExt cx="484476" cy="4693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4476" cy="469380"/>
            </a:xfrm>
            <a:custGeom>
              <a:avLst/>
              <a:gdLst/>
              <a:ahLst/>
              <a:cxnLst/>
              <a:rect l="l" t="t" r="r" b="b"/>
              <a:pathLst>
                <a:path w="484476" h="469380">
                  <a:moveTo>
                    <a:pt x="147305" y="0"/>
                  </a:moveTo>
                  <a:lnTo>
                    <a:pt x="337171" y="0"/>
                  </a:lnTo>
                  <a:cubicBezTo>
                    <a:pt x="376239" y="0"/>
                    <a:pt x="413706" y="15520"/>
                    <a:pt x="441331" y="43145"/>
                  </a:cubicBezTo>
                  <a:cubicBezTo>
                    <a:pt x="468957" y="70770"/>
                    <a:pt x="484476" y="108237"/>
                    <a:pt x="484476" y="147305"/>
                  </a:cubicBezTo>
                  <a:lnTo>
                    <a:pt x="484476" y="322075"/>
                  </a:lnTo>
                  <a:cubicBezTo>
                    <a:pt x="484476" y="403429"/>
                    <a:pt x="418525" y="469380"/>
                    <a:pt x="337171" y="469380"/>
                  </a:cubicBezTo>
                  <a:lnTo>
                    <a:pt x="147305" y="469380"/>
                  </a:lnTo>
                  <a:cubicBezTo>
                    <a:pt x="65951" y="469380"/>
                    <a:pt x="0" y="403429"/>
                    <a:pt x="0" y="322075"/>
                  </a:cubicBezTo>
                  <a:lnTo>
                    <a:pt x="0" y="147305"/>
                  </a:lnTo>
                  <a:cubicBezTo>
                    <a:pt x="0" y="65951"/>
                    <a:pt x="65951" y="0"/>
                    <a:pt x="147305" y="0"/>
                  </a:cubicBezTo>
                  <a:close/>
                </a:path>
              </a:pathLst>
            </a:custGeom>
            <a:solidFill>
              <a:srgbClr val="332E8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4476" cy="50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186664" y="1470703"/>
            <a:ext cx="11188586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RULES &amp; GUIDELINES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96584" y="4786788"/>
            <a:ext cx="7130862" cy="520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Solution fitness: How well the prototype addresses the identified problem (30%)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User impact: Measurable improvement in independence or quality of life (30%)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Technical execution: Quality and functionality of prototype (20%)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User involvement: Evidence of meaningful co-creation with persons with disabilities (15%)</a:t>
            </a:r>
          </a:p>
          <a:p>
            <a:pPr marL="516853" lvl="1" indent="-258427" algn="l">
              <a:lnSpc>
                <a:spcPts val="3351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Presentation quality: Clear communication of process and results (5%)</a:t>
            </a:r>
          </a:p>
          <a:p>
            <a:pPr algn="l">
              <a:lnSpc>
                <a:spcPts val="3351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  <a:p>
            <a:pPr algn="l">
              <a:lnSpc>
                <a:spcPts val="3351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8114" y="3707182"/>
            <a:ext cx="6147232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2 EVALUATION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33722" y="3707182"/>
            <a:ext cx="6212814" cy="5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JUDGING CRITERIA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52232" y="782467"/>
            <a:ext cx="2449486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OFFICIAL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39089" y="439343"/>
            <a:ext cx="1434563" cy="106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PHASE 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093" b="1">
                <a:solidFill>
                  <a:srgbClr val="FFFFFF"/>
                </a:solidFill>
                <a:ea typeface="Dosis Bold"/>
                <a:cs typeface="Dosis Bold"/>
                <a:sym typeface="Dosis Bold"/>
              </a:rPr>
              <a:t>2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8534" y="3589875"/>
            <a:ext cx="10195100" cy="73441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1075" y="1257716"/>
            <a:ext cx="290210" cy="2573876"/>
            <a:chOff x="0" y="0"/>
            <a:chExt cx="76434" cy="677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677893"/>
            </a:xfrm>
            <a:custGeom>
              <a:avLst/>
              <a:gdLst/>
              <a:ahLst/>
              <a:cxnLst/>
              <a:rect l="l" t="t" r="r" b="b"/>
              <a:pathLst>
                <a:path w="76434" h="677893">
                  <a:moveTo>
                    <a:pt x="0" y="0"/>
                  </a:moveTo>
                  <a:lnTo>
                    <a:pt x="76434" y="0"/>
                  </a:lnTo>
                  <a:lnTo>
                    <a:pt x="76434" y="677893"/>
                  </a:lnTo>
                  <a:lnTo>
                    <a:pt x="0" y="67789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71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4813" y="-1019572"/>
            <a:ext cx="5764605" cy="57646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1028700"/>
            <a:ext cx="10997239" cy="1095428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60004" r="-6000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706265" y="1152941"/>
            <a:ext cx="4303903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FINAL EVENT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6265" y="1934881"/>
            <a:ext cx="9109444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MAKETHON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6265" y="2688246"/>
            <a:ext cx="5338449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SHOWCASE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4720" y="4511467"/>
            <a:ext cx="7235066" cy="376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481" lvl="1" indent="-283240" algn="l">
              <a:lnSpc>
                <a:spcPts val="3673"/>
              </a:lnSpc>
              <a:buFont typeface="Arial"/>
              <a:buChar char="•"/>
            </a:pPr>
            <a:r>
              <a:rPr lang="en-US" sz="262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All Phase 2 teams will demonstrate their solutions in-person</a:t>
            </a:r>
          </a:p>
          <a:p>
            <a:pPr marL="566481" lvl="1" indent="-283240" algn="l">
              <a:lnSpc>
                <a:spcPts val="3673"/>
              </a:lnSpc>
              <a:buFont typeface="Arial"/>
              <a:buChar char="•"/>
            </a:pPr>
            <a:r>
              <a:rPr lang="en-US" sz="262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10-minute presentation + 5-minute Q&amp;A</a:t>
            </a:r>
          </a:p>
          <a:p>
            <a:pPr marL="566481" lvl="1" indent="-283240" algn="l">
              <a:lnSpc>
                <a:spcPts val="3673"/>
              </a:lnSpc>
              <a:buFont typeface="Arial"/>
              <a:buChar char="•"/>
            </a:pPr>
            <a:r>
              <a:rPr lang="en-US" sz="262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Live demonstration with user participation encouraged</a:t>
            </a:r>
          </a:p>
          <a:p>
            <a:pPr marL="566481" lvl="1" indent="-283240" algn="l">
              <a:lnSpc>
                <a:spcPts val="3673"/>
              </a:lnSpc>
              <a:buFont typeface="Arial"/>
              <a:buChar char="•"/>
            </a:pPr>
            <a:r>
              <a:rPr lang="en-US" sz="262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Expert panel evaluation with community input</a:t>
            </a:r>
          </a:p>
          <a:p>
            <a:pPr marL="566481" lvl="1" indent="-283240" algn="l">
              <a:lnSpc>
                <a:spcPts val="3673"/>
              </a:lnSpc>
              <a:buFont typeface="Arial"/>
              <a:buChar char="•"/>
            </a:pPr>
            <a:r>
              <a:rPr lang="en-US" sz="262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Top 12 teams will receive recognition and awards</a:t>
            </a:r>
          </a:p>
          <a:p>
            <a:pPr algn="l">
              <a:lnSpc>
                <a:spcPts val="3673"/>
              </a:lnSpc>
              <a:spcBef>
                <a:spcPct val="0"/>
              </a:spcBef>
            </a:pPr>
            <a:endParaRPr lang="en-US" sz="262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576439"/>
            <a:ext cx="801045" cy="3421122"/>
            <a:chOff x="0" y="0"/>
            <a:chExt cx="210975" cy="901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93705" y="8576439"/>
            <a:ext cx="801045" cy="3421122"/>
            <a:chOff x="0" y="0"/>
            <a:chExt cx="210975" cy="901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56675" y="8576439"/>
            <a:ext cx="801045" cy="3421122"/>
            <a:chOff x="0" y="0"/>
            <a:chExt cx="210975" cy="901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30280" y="-1710561"/>
            <a:ext cx="801045" cy="3421122"/>
            <a:chOff x="0" y="0"/>
            <a:chExt cx="210975" cy="9010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495286" y="-1710561"/>
            <a:ext cx="801045" cy="3421122"/>
            <a:chOff x="0" y="0"/>
            <a:chExt cx="210975" cy="9010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458255" y="-1710561"/>
            <a:ext cx="801045" cy="3421122"/>
            <a:chOff x="0" y="0"/>
            <a:chExt cx="210975" cy="901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56565" y="453765"/>
            <a:ext cx="5054353" cy="78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4"/>
              </a:lnSpc>
              <a:spcBef>
                <a:spcPct val="0"/>
              </a:spcBef>
            </a:pPr>
            <a:r>
              <a:rPr lang="en-US" sz="4638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ETHICAL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1206101"/>
            <a:ext cx="11126835" cy="173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4"/>
              </a:lnSpc>
              <a:spcBef>
                <a:spcPct val="0"/>
              </a:spcBef>
            </a:pPr>
            <a:r>
              <a:rPr lang="en-US" sz="10074">
                <a:solidFill>
                  <a:srgbClr val="000000"/>
                </a:solidFill>
                <a:ea typeface="League Spartan"/>
                <a:cs typeface="League Spartan"/>
                <a:sym typeface="League Spartan"/>
              </a:rPr>
              <a:t>GUIDELINES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674259" y="2764228"/>
            <a:ext cx="840649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694881" y="3178984"/>
            <a:ext cx="6416104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Throughout Both Phases: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29222" y="3975808"/>
            <a:ext cx="14943585" cy="388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178" lvl="1" indent="-33808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Prioritize dignity and autonomy of persons with disabilities</a:t>
            </a:r>
          </a:p>
          <a:p>
            <a:pPr marL="676178" lvl="1" indent="-33808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Obtain informed consent before engaging users</a:t>
            </a:r>
          </a:p>
          <a:p>
            <a:pPr marL="676178" lvl="1" indent="-33808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Maintain privacy and confidentiality of user information</a:t>
            </a:r>
          </a:p>
          <a:p>
            <a:pPr marL="676178" lvl="1" indent="-33808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Focus on empowerment rather than "fixing" individuals</a:t>
            </a:r>
          </a:p>
          <a:p>
            <a:pPr marL="676178" lvl="1" indent="-33808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Consider sustainability and accessibility in all designs</a:t>
            </a:r>
          </a:p>
          <a:p>
            <a:pPr marL="676178" lvl="1" indent="-338089" algn="l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Adhere to inclusive design principles and language</a:t>
            </a:r>
          </a:p>
          <a:p>
            <a:pPr algn="l">
              <a:lnSpc>
                <a:spcPts val="4384"/>
              </a:lnSpc>
              <a:spcBef>
                <a:spcPct val="0"/>
              </a:spcBef>
            </a:pPr>
            <a:endParaRPr lang="en-US" sz="3131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028700" y="423623"/>
            <a:ext cx="290210" cy="2573876"/>
            <a:chOff x="0" y="0"/>
            <a:chExt cx="76434" cy="67789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6434" cy="677893"/>
            </a:xfrm>
            <a:custGeom>
              <a:avLst/>
              <a:gdLst/>
              <a:ahLst/>
              <a:cxnLst/>
              <a:rect l="l" t="t" r="r" b="b"/>
              <a:pathLst>
                <a:path w="76434" h="677893">
                  <a:moveTo>
                    <a:pt x="0" y="0"/>
                  </a:moveTo>
                  <a:lnTo>
                    <a:pt x="76434" y="0"/>
                  </a:lnTo>
                  <a:lnTo>
                    <a:pt x="76434" y="677893"/>
                  </a:lnTo>
                  <a:lnTo>
                    <a:pt x="0" y="67789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76434" cy="71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4BABBE07-32B8-7598-789C-5CCFFED1879F}"/>
              </a:ext>
            </a:extLst>
          </p:cNvPr>
          <p:cNvSpPr txBox="1">
            <a:spLocks/>
          </p:cNvSpPr>
          <p:nvPr/>
        </p:nvSpPr>
        <p:spPr>
          <a:xfrm>
            <a:off x="1689753" y="834877"/>
            <a:ext cx="14183236" cy="36244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5400" dirty="0">
                <a:latin typeface="+mn-lt"/>
              </a:rPr>
              <a:t>STRIDE Assistive </a:t>
            </a:r>
            <a:r>
              <a:rPr lang="en-IN" sz="5400" dirty="0" err="1">
                <a:latin typeface="+mn-lt"/>
              </a:rPr>
              <a:t>Designathon</a:t>
            </a:r>
            <a:r>
              <a:rPr lang="en-IN" sz="5400" dirty="0">
                <a:latin typeface="+mn-lt"/>
              </a:rPr>
              <a:t> 2025 </a:t>
            </a:r>
            <a:r>
              <a:rPr lang="en-IN" dirty="0">
                <a:latin typeface="+mn-lt"/>
              </a:rPr>
              <a:t> </a:t>
            </a:r>
          </a:p>
          <a:p>
            <a:r>
              <a:rPr lang="en-IN" sz="3200" i="1" dirty="0">
                <a:latin typeface="+mn-lt"/>
              </a:rPr>
              <a:t>Innovate for Inclusion</a:t>
            </a:r>
            <a:br>
              <a:rPr lang="en-IN" dirty="0">
                <a:latin typeface="+mn-lt"/>
              </a:rPr>
            </a:br>
            <a:endParaRPr lang="en-IN" dirty="0">
              <a:latin typeface="+mn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F6E0567-CC55-0866-4E16-268E0530F63A}"/>
              </a:ext>
            </a:extLst>
          </p:cNvPr>
          <p:cNvGrpSpPr/>
          <p:nvPr/>
        </p:nvGrpSpPr>
        <p:grpSpPr>
          <a:xfrm>
            <a:off x="1242045" y="2714920"/>
            <a:ext cx="17145981" cy="7372773"/>
            <a:chOff x="417448" y="1148939"/>
            <a:chExt cx="11301845" cy="38036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296F42C-EC9D-731A-40A3-C93F6107A2F5}"/>
                </a:ext>
              </a:extLst>
            </p:cNvPr>
            <p:cNvGrpSpPr/>
            <p:nvPr/>
          </p:nvGrpSpPr>
          <p:grpSpPr>
            <a:xfrm>
              <a:off x="417448" y="2779409"/>
              <a:ext cx="10204834" cy="1714262"/>
              <a:chOff x="405892" y="2862537"/>
              <a:chExt cx="10204834" cy="171426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190D1B5-7D0D-4144-146A-E5AE69C3674E}"/>
                  </a:ext>
                </a:extLst>
              </p:cNvPr>
              <p:cNvSpPr/>
              <p:nvPr/>
            </p:nvSpPr>
            <p:spPr>
              <a:xfrm>
                <a:off x="9182349" y="3423005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9FA8D5D-CE48-6837-27D6-6308D8E0A41F}"/>
                  </a:ext>
                </a:extLst>
              </p:cNvPr>
              <p:cNvSpPr/>
              <p:nvPr/>
            </p:nvSpPr>
            <p:spPr>
              <a:xfrm>
                <a:off x="4783940" y="3426194"/>
                <a:ext cx="1428377" cy="17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A54090-173C-D89F-70EB-20CAA4DEFB52}"/>
                  </a:ext>
                </a:extLst>
              </p:cNvPr>
              <p:cNvSpPr/>
              <p:nvPr/>
            </p:nvSpPr>
            <p:spPr>
              <a:xfrm>
                <a:off x="6362410" y="3399341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  <p:grpSp>
            <p:nvGrpSpPr>
              <p:cNvPr id="93" name="Group 34">
                <a:extLst>
                  <a:ext uri="{FF2B5EF4-FFF2-40B4-BE49-F238E27FC236}">
                    <a16:creationId xmlns:a16="http://schemas.microsoft.com/office/drawing/2014/main" id="{CA413F65-8A8D-2323-7DA0-E80A0C5DBCC5}"/>
                  </a:ext>
                </a:extLst>
              </p:cNvPr>
              <p:cNvGrpSpPr/>
              <p:nvPr/>
            </p:nvGrpSpPr>
            <p:grpSpPr>
              <a:xfrm>
                <a:off x="1847819" y="2862537"/>
                <a:ext cx="1543249" cy="516166"/>
                <a:chOff x="1445142" y="2787711"/>
                <a:chExt cx="1543249" cy="644351"/>
              </a:xfrm>
            </p:grpSpPr>
            <p:sp>
              <p:nvSpPr>
                <p:cNvPr id="100" name="Chevron 35">
                  <a:extLst>
                    <a:ext uri="{FF2B5EF4-FFF2-40B4-BE49-F238E27FC236}">
                      <a16:creationId xmlns:a16="http://schemas.microsoft.com/office/drawing/2014/main" id="{A8AE2458-02F5-F2BA-A078-C23FAC386D99}"/>
                    </a:ext>
                  </a:extLst>
                </p:cNvPr>
                <p:cNvSpPr/>
                <p:nvPr/>
              </p:nvSpPr>
              <p:spPr>
                <a:xfrm>
                  <a:off x="1445142" y="2787711"/>
                  <a:ext cx="1543249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/>
                </a:p>
              </p:txBody>
            </p:sp>
            <p:sp>
              <p:nvSpPr>
                <p:cNvPr id="101" name="Chevron 6">
                  <a:extLst>
                    <a:ext uri="{FF2B5EF4-FFF2-40B4-BE49-F238E27FC236}">
                      <a16:creationId xmlns:a16="http://schemas.microsoft.com/office/drawing/2014/main" id="{11D33EC2-2D20-8D2D-8F17-3AB3EACD36F4}"/>
                    </a:ext>
                  </a:extLst>
                </p:cNvPr>
                <p:cNvSpPr txBox="1"/>
                <p:nvPr/>
              </p:nvSpPr>
              <p:spPr>
                <a:xfrm>
                  <a:off x="1558978" y="2791052"/>
                  <a:ext cx="1404375" cy="64101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25</a:t>
                  </a:r>
                  <a:r>
                    <a:rPr lang="en-US" sz="2000" b="1" baseline="300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th</a:t>
                  </a: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 June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Calibri" panose="020F0502020204030204" pitchFamily="34" charset="0"/>
                      <a:cs typeface="Kartika" panose="02020503030404060203" pitchFamily="18" charset="0"/>
                    </a:rPr>
                    <a:t> 2025</a:t>
                  </a:r>
                  <a:endPara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C33E5AA-EC0F-AEC9-D566-E238F5A5D74D}"/>
                  </a:ext>
                </a:extLst>
              </p:cNvPr>
              <p:cNvSpPr/>
              <p:nvPr/>
            </p:nvSpPr>
            <p:spPr>
              <a:xfrm>
                <a:off x="453151" y="3385911"/>
                <a:ext cx="1428377" cy="1190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algn="ctr">
                  <a:defRPr/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STRIDE </a:t>
                </a:r>
                <a:r>
                  <a:rPr kumimoji="0" lang="en-US" sz="2400" b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</a:rPr>
                  <a:t>Designathon</a:t>
                </a: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evaluation and announcing </a:t>
                </a:r>
                <a:r>
                  <a:rPr kumimoji="0" lang="en-US" sz="2400" b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</a:rPr>
                  <a:t>th</a:t>
                </a:r>
                <a:r>
                  <a:rPr lang="en-US" sz="2400" b="1" dirty="0"/>
                  <a:t>e final 12 winner teams</a:t>
                </a:r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grpSp>
            <p:nvGrpSpPr>
              <p:cNvPr id="95" name="Group 37">
                <a:extLst>
                  <a:ext uri="{FF2B5EF4-FFF2-40B4-BE49-F238E27FC236}">
                    <a16:creationId xmlns:a16="http://schemas.microsoft.com/office/drawing/2014/main" id="{F9432E85-E9DC-2C84-CB03-934BDD77852B}"/>
                  </a:ext>
                </a:extLst>
              </p:cNvPr>
              <p:cNvGrpSpPr/>
              <p:nvPr/>
            </p:nvGrpSpPr>
            <p:grpSpPr>
              <a:xfrm>
                <a:off x="405892" y="2865846"/>
                <a:ext cx="1543249" cy="513489"/>
                <a:chOff x="1445142" y="2787711"/>
                <a:chExt cx="1543249" cy="64101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98" name="Chevron 38">
                  <a:extLst>
                    <a:ext uri="{FF2B5EF4-FFF2-40B4-BE49-F238E27FC236}">
                      <a16:creationId xmlns:a16="http://schemas.microsoft.com/office/drawing/2014/main" id="{80FF04CE-0834-49F3-AC35-AFEE539CDFC7}"/>
                    </a:ext>
                  </a:extLst>
                </p:cNvPr>
                <p:cNvSpPr/>
                <p:nvPr/>
              </p:nvSpPr>
              <p:spPr>
                <a:xfrm>
                  <a:off x="1445142" y="2787711"/>
                  <a:ext cx="1543249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/>
                </a:p>
              </p:txBody>
            </p:sp>
            <p:sp>
              <p:nvSpPr>
                <p:cNvPr id="99" name="Chevron 6">
                  <a:extLst>
                    <a:ext uri="{FF2B5EF4-FFF2-40B4-BE49-F238E27FC236}">
                      <a16:creationId xmlns:a16="http://schemas.microsoft.com/office/drawing/2014/main" id="{55AF3FE6-7E53-737F-069B-6824F06851D8}"/>
                    </a:ext>
                  </a:extLst>
                </p:cNvPr>
                <p:cNvSpPr txBox="1"/>
                <p:nvPr/>
              </p:nvSpPr>
              <p:spPr>
                <a:xfrm>
                  <a:off x="1605394" y="2787711"/>
                  <a:ext cx="1314455" cy="64101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15</a:t>
                  </a:r>
                  <a:r>
                    <a:rPr lang="en-US" sz="2000" b="1" baseline="300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th</a:t>
                  </a: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 June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Calibri" panose="020F0502020204030204" pitchFamily="34" charset="0"/>
                      <a:cs typeface="Kartika" panose="02020503030404060203" pitchFamily="18" charset="0"/>
                    </a:rPr>
                    <a:t> 2025</a:t>
                  </a:r>
                  <a:endPara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0A737F73-BD23-EAC5-9D88-C295234298B1}"/>
                  </a:ext>
                </a:extLst>
              </p:cNvPr>
              <p:cNvSpPr/>
              <p:nvPr/>
            </p:nvSpPr>
            <p:spPr>
              <a:xfrm>
                <a:off x="1819973" y="3423005"/>
                <a:ext cx="1428377" cy="619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algn="ctr"/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STRIDE Launch &amp; Mega Event (tentative)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49D0694-663C-D55B-5DDF-E8E642A356DB}"/>
                  </a:ext>
                </a:extLst>
              </p:cNvPr>
              <p:cNvSpPr/>
              <p:nvPr/>
            </p:nvSpPr>
            <p:spPr>
              <a:xfrm>
                <a:off x="7747906" y="3409619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9DE3633-4F67-E01D-5D21-1EF15B0F814A}"/>
                </a:ext>
              </a:extLst>
            </p:cNvPr>
            <p:cNvGrpSpPr/>
            <p:nvPr/>
          </p:nvGrpSpPr>
          <p:grpSpPr>
            <a:xfrm>
              <a:off x="591759" y="1148939"/>
              <a:ext cx="10207734" cy="1636315"/>
              <a:chOff x="970134" y="2307762"/>
              <a:chExt cx="10207734" cy="1636315"/>
            </a:xfrm>
          </p:grpSpPr>
          <p:sp>
            <p:nvSpPr>
              <p:cNvPr id="66" name="Chevron 38">
                <a:extLst>
                  <a:ext uri="{FF2B5EF4-FFF2-40B4-BE49-F238E27FC236}">
                    <a16:creationId xmlns:a16="http://schemas.microsoft.com/office/drawing/2014/main" id="{0847C9A5-B653-8CC8-E4E7-BA4A9B33400F}"/>
                  </a:ext>
                </a:extLst>
              </p:cNvPr>
              <p:cNvSpPr/>
              <p:nvPr/>
            </p:nvSpPr>
            <p:spPr>
              <a:xfrm>
                <a:off x="8228884" y="2385171"/>
                <a:ext cx="1462952" cy="526076"/>
              </a:xfrm>
              <a:prstGeom prst="chevron">
                <a:avLst>
                  <a:gd name="adj" fmla="val 25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r>
                  <a:rPr lang="en-US" sz="2000" b="1" dirty="0">
                    <a:solidFill>
                      <a:prstClr val="white"/>
                    </a:solidFill>
                  </a:rPr>
                  <a:t>21st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 April – May </a:t>
                </a:r>
                <a:r>
                  <a:rPr lang="en-US" sz="2000" b="1" dirty="0">
                    <a:solidFill>
                      <a:prstClr val="white"/>
                    </a:solidFill>
                  </a:rPr>
                  <a:t>10</a:t>
                </a:r>
                <a:r>
                  <a:rPr lang="en-US" sz="2000" b="1" baseline="30000" dirty="0">
                    <a:solidFill>
                      <a:prstClr val="white"/>
                    </a:solidFill>
                  </a:rPr>
                  <a:t>th</a:t>
                </a:r>
                <a:r>
                  <a:rPr lang="en-US" sz="2000" b="1" dirty="0">
                    <a:solidFill>
                      <a:prstClr val="white"/>
                    </a:solidFill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 2025</a:t>
                </a:r>
              </a:p>
            </p:txBody>
          </p:sp>
          <p:grpSp>
            <p:nvGrpSpPr>
              <p:cNvPr id="67" name="Group 28">
                <a:extLst>
                  <a:ext uri="{FF2B5EF4-FFF2-40B4-BE49-F238E27FC236}">
                    <a16:creationId xmlns:a16="http://schemas.microsoft.com/office/drawing/2014/main" id="{3397504C-1273-190E-E14B-AA21495C6C55}"/>
                  </a:ext>
                </a:extLst>
              </p:cNvPr>
              <p:cNvGrpSpPr/>
              <p:nvPr/>
            </p:nvGrpSpPr>
            <p:grpSpPr>
              <a:xfrm>
                <a:off x="970134" y="2382632"/>
                <a:ext cx="1545043" cy="516028"/>
                <a:chOff x="1443348" y="2787711"/>
                <a:chExt cx="1545043" cy="644179"/>
              </a:xfrm>
            </p:grpSpPr>
            <p:sp>
              <p:nvSpPr>
                <p:cNvPr id="88" name="Chevron 29">
                  <a:extLst>
                    <a:ext uri="{FF2B5EF4-FFF2-40B4-BE49-F238E27FC236}">
                      <a16:creationId xmlns:a16="http://schemas.microsoft.com/office/drawing/2014/main" id="{AD590F78-7B52-B7CA-E104-F419C66EDB88}"/>
                    </a:ext>
                  </a:extLst>
                </p:cNvPr>
                <p:cNvSpPr/>
                <p:nvPr/>
              </p:nvSpPr>
              <p:spPr>
                <a:xfrm>
                  <a:off x="1445142" y="2787711"/>
                  <a:ext cx="1543249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9" name="Chevron 6">
                  <a:extLst>
                    <a:ext uri="{FF2B5EF4-FFF2-40B4-BE49-F238E27FC236}">
                      <a16:creationId xmlns:a16="http://schemas.microsoft.com/office/drawing/2014/main" id="{0E5FDF48-B058-1EA4-72DD-EB615B012C11}"/>
                    </a:ext>
                  </a:extLst>
                </p:cNvPr>
                <p:cNvSpPr txBox="1"/>
                <p:nvPr/>
              </p:nvSpPr>
              <p:spPr>
                <a:xfrm>
                  <a:off x="1443348" y="2790880"/>
                  <a:ext cx="1333705" cy="64101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18</a:t>
                  </a:r>
                  <a:r>
                    <a:rPr lang="en-US" sz="2000" b="1" baseline="300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th</a:t>
                  </a: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 &amp; 24</a:t>
                  </a:r>
                  <a:r>
                    <a:rPr lang="en-US" sz="2000" b="1" baseline="30000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th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Calibri" panose="020F0502020204030204" pitchFamily="34" charset="0"/>
                      <a:cs typeface="Kartika" panose="02020503030404060203" pitchFamily="18" charset="0"/>
                    </a:rPr>
                    <a:t> Feb 2025 </a:t>
                  </a:r>
                  <a:endPara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68" name="Chevron 32">
                <a:extLst>
                  <a:ext uri="{FF2B5EF4-FFF2-40B4-BE49-F238E27FC236}">
                    <a16:creationId xmlns:a16="http://schemas.microsoft.com/office/drawing/2014/main" id="{B60DEF1F-C246-D8C0-CE94-1C403D3B43EE}"/>
                  </a:ext>
                </a:extLst>
              </p:cNvPr>
              <p:cNvSpPr/>
              <p:nvPr/>
            </p:nvSpPr>
            <p:spPr>
              <a:xfrm>
                <a:off x="2406282" y="2382629"/>
                <a:ext cx="1543249" cy="513489"/>
              </a:xfrm>
              <a:prstGeom prst="chevron">
                <a:avLst>
                  <a:gd name="adj" fmla="val 25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rPr>
                  <a:t> </a:t>
                </a:r>
                <a:endPara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  <a:p>
                <a:endParaRPr lang="en-IN" sz="2400" dirty="0"/>
              </a:p>
            </p:txBody>
          </p:sp>
          <p:grpSp>
            <p:nvGrpSpPr>
              <p:cNvPr id="69" name="Group 34">
                <a:extLst>
                  <a:ext uri="{FF2B5EF4-FFF2-40B4-BE49-F238E27FC236}">
                    <a16:creationId xmlns:a16="http://schemas.microsoft.com/office/drawing/2014/main" id="{9FD8AD8F-8612-842A-D58E-3813D5DB1A99}"/>
                  </a:ext>
                </a:extLst>
              </p:cNvPr>
              <p:cNvGrpSpPr/>
              <p:nvPr/>
            </p:nvGrpSpPr>
            <p:grpSpPr>
              <a:xfrm>
                <a:off x="3844108" y="2307762"/>
                <a:ext cx="1543249" cy="588358"/>
                <a:chOff x="1445142" y="2694249"/>
                <a:chExt cx="1543249" cy="734472"/>
              </a:xfrm>
            </p:grpSpPr>
            <p:sp>
              <p:nvSpPr>
                <p:cNvPr id="86" name="Chevron 35">
                  <a:extLst>
                    <a:ext uri="{FF2B5EF4-FFF2-40B4-BE49-F238E27FC236}">
                      <a16:creationId xmlns:a16="http://schemas.microsoft.com/office/drawing/2014/main" id="{B699C57C-EDDF-B0FA-CB54-BE4EB0DB05DC}"/>
                    </a:ext>
                  </a:extLst>
                </p:cNvPr>
                <p:cNvSpPr/>
                <p:nvPr/>
              </p:nvSpPr>
              <p:spPr>
                <a:xfrm>
                  <a:off x="1445142" y="2787711"/>
                  <a:ext cx="1543249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/>
                </a:p>
              </p:txBody>
            </p:sp>
            <p:sp>
              <p:nvSpPr>
                <p:cNvPr id="87" name="Chevron 6">
                  <a:extLst>
                    <a:ext uri="{FF2B5EF4-FFF2-40B4-BE49-F238E27FC236}">
                      <a16:creationId xmlns:a16="http://schemas.microsoft.com/office/drawing/2014/main" id="{26AD7E6F-E4B7-2A08-91C0-0181A4FAE59D}"/>
                    </a:ext>
                  </a:extLst>
                </p:cNvPr>
                <p:cNvSpPr txBox="1"/>
                <p:nvPr/>
              </p:nvSpPr>
              <p:spPr>
                <a:xfrm>
                  <a:off x="1610770" y="2694249"/>
                  <a:ext cx="1241071" cy="64101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algn="ctr"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7th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Calibri" panose="020F0502020204030204" pitchFamily="34" charset="0"/>
                      <a:cs typeface="Kartika" panose="02020503030404060203" pitchFamily="18" charset="0"/>
                    </a:rPr>
                    <a:t> March 2025</a:t>
                  </a:r>
                  <a:endPara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</p:txBody>
            </p:sp>
          </p:grpSp>
          <p:grpSp>
            <p:nvGrpSpPr>
              <p:cNvPr id="70" name="Group 40">
                <a:extLst>
                  <a:ext uri="{FF2B5EF4-FFF2-40B4-BE49-F238E27FC236}">
                    <a16:creationId xmlns:a16="http://schemas.microsoft.com/office/drawing/2014/main" id="{4F285855-0E65-9669-5E89-5746B3454A91}"/>
                  </a:ext>
                </a:extLst>
              </p:cNvPr>
              <p:cNvGrpSpPr/>
              <p:nvPr/>
            </p:nvGrpSpPr>
            <p:grpSpPr>
              <a:xfrm>
                <a:off x="6771233" y="2356981"/>
                <a:ext cx="1543249" cy="539130"/>
                <a:chOff x="1491120" y="2755701"/>
                <a:chExt cx="1543249" cy="673020"/>
              </a:xfrm>
            </p:grpSpPr>
            <p:sp>
              <p:nvSpPr>
                <p:cNvPr id="84" name="Chevron 41">
                  <a:extLst>
                    <a:ext uri="{FF2B5EF4-FFF2-40B4-BE49-F238E27FC236}">
                      <a16:creationId xmlns:a16="http://schemas.microsoft.com/office/drawing/2014/main" id="{F1524319-55DE-06E1-77FA-26318C0D0ED0}"/>
                    </a:ext>
                  </a:extLst>
                </p:cNvPr>
                <p:cNvSpPr/>
                <p:nvPr/>
              </p:nvSpPr>
              <p:spPr>
                <a:xfrm>
                  <a:off x="1491120" y="2787711"/>
                  <a:ext cx="1543249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5" name="Chevron 6">
                  <a:extLst>
                    <a:ext uri="{FF2B5EF4-FFF2-40B4-BE49-F238E27FC236}">
                      <a16:creationId xmlns:a16="http://schemas.microsoft.com/office/drawing/2014/main" id="{BE52C314-7C35-B097-80EB-876C0546FB5E}"/>
                    </a:ext>
                  </a:extLst>
                </p:cNvPr>
                <p:cNvSpPr txBox="1"/>
                <p:nvPr/>
              </p:nvSpPr>
              <p:spPr>
                <a:xfrm>
                  <a:off x="1594779" y="2755701"/>
                  <a:ext cx="1392243" cy="667846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algn="ctr">
                    <a:defRPr/>
                  </a:pPr>
                  <a:r>
                    <a:rPr kumimoji="0" lang="en-I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 </a:t>
                  </a:r>
                </a:p>
                <a:p>
                  <a:pPr marL="23495" algn="ctr">
                    <a:defRPr/>
                  </a:pPr>
                  <a:r>
                    <a:rPr lang="en-IN" sz="2000" b="1" dirty="0">
                      <a:solidFill>
                        <a:schemeClr val="bg1"/>
                      </a:solidFill>
                    </a:rPr>
                    <a:t>14</a:t>
                  </a:r>
                  <a:r>
                    <a:rPr lang="en-IN" sz="2000" b="1" baseline="30000" dirty="0">
                      <a:solidFill>
                        <a:schemeClr val="bg1"/>
                      </a:solidFill>
                    </a:rPr>
                    <a:t>th</a:t>
                  </a:r>
                  <a:r>
                    <a:rPr lang="en-IN" sz="2000" b="1" dirty="0">
                      <a:solidFill>
                        <a:schemeClr val="bg1"/>
                      </a:solidFill>
                    </a:rPr>
                    <a:t> </a:t>
                  </a:r>
                  <a:r>
                    <a:rPr kumimoji="0" lang="en-I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March </a:t>
                  </a:r>
                  <a:r>
                    <a:rPr lang="en-IN" sz="2000" b="1" dirty="0">
                      <a:solidFill>
                        <a:schemeClr val="bg1"/>
                      </a:solidFill>
                    </a:rPr>
                    <a:t>- 20</a:t>
                  </a:r>
                  <a:r>
                    <a:rPr kumimoji="0" lang="en-IN" sz="2000" b="1" i="0" u="none" strike="noStrike" kern="1200" cap="none" spc="0" normalizeH="0" baseline="3000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th</a:t>
                  </a:r>
                  <a:r>
                    <a:rPr kumimoji="0" lang="en-I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  April 2025</a:t>
                  </a:r>
                  <a:endPara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F495515-5BAC-FF4C-C091-DF124DC820D5}"/>
                  </a:ext>
                </a:extLst>
              </p:cNvPr>
              <p:cNvSpPr/>
              <p:nvPr/>
            </p:nvSpPr>
            <p:spPr>
              <a:xfrm>
                <a:off x="3780998" y="2930346"/>
                <a:ext cx="1428377" cy="1000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493">
                  <a:defRPr/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STRIDE Ambassadors Training session at KSUM, Kochi</a:t>
                </a:r>
                <a:endParaRPr kumimoji="0" lang="en-IN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68DAE5D-9FF6-417E-0FCF-AF5EE1BEC2C7}"/>
                  </a:ext>
                </a:extLst>
              </p:cNvPr>
              <p:cNvSpPr/>
              <p:nvPr/>
            </p:nvSpPr>
            <p:spPr>
              <a:xfrm>
                <a:off x="2303839" y="2943731"/>
                <a:ext cx="1554838" cy="1000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rPr>
                  <a:t>Faculty &amp; student community identification &amp; final list</a:t>
                </a:r>
                <a:endParaRPr kumimoji="0" lang="en-IN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4B4F4-AE8E-F0CC-FFFA-ED59129101DB}"/>
                  </a:ext>
                </a:extLst>
              </p:cNvPr>
              <p:cNvSpPr/>
              <p:nvPr/>
            </p:nvSpPr>
            <p:spPr>
              <a:xfrm>
                <a:off x="6807257" y="2969353"/>
                <a:ext cx="1428377" cy="238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Phase 1 starts</a:t>
                </a:r>
              </a:p>
            </p:txBody>
          </p:sp>
          <p:grpSp>
            <p:nvGrpSpPr>
              <p:cNvPr id="74" name="Group 37">
                <a:extLst>
                  <a:ext uri="{FF2B5EF4-FFF2-40B4-BE49-F238E27FC236}">
                    <a16:creationId xmlns:a16="http://schemas.microsoft.com/office/drawing/2014/main" id="{D240DE12-149A-A41A-594B-276969317F76}"/>
                  </a:ext>
                </a:extLst>
              </p:cNvPr>
              <p:cNvGrpSpPr/>
              <p:nvPr/>
            </p:nvGrpSpPr>
            <p:grpSpPr>
              <a:xfrm>
                <a:off x="5296879" y="2368396"/>
                <a:ext cx="1564391" cy="530479"/>
                <a:chOff x="1454652" y="2766502"/>
                <a:chExt cx="1564391" cy="662219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82" name="Chevron 38">
                  <a:extLst>
                    <a:ext uri="{FF2B5EF4-FFF2-40B4-BE49-F238E27FC236}">
                      <a16:creationId xmlns:a16="http://schemas.microsoft.com/office/drawing/2014/main" id="{0B6C201B-7EDC-04A5-5CCD-823DD3B4101C}"/>
                    </a:ext>
                  </a:extLst>
                </p:cNvPr>
                <p:cNvSpPr/>
                <p:nvPr/>
              </p:nvSpPr>
              <p:spPr>
                <a:xfrm>
                  <a:off x="1454652" y="2787711"/>
                  <a:ext cx="1564391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/>
                </a:p>
              </p:txBody>
            </p:sp>
            <p:sp>
              <p:nvSpPr>
                <p:cNvPr id="83" name="Chevron 6">
                  <a:extLst>
                    <a:ext uri="{FF2B5EF4-FFF2-40B4-BE49-F238E27FC236}">
                      <a16:creationId xmlns:a16="http://schemas.microsoft.com/office/drawing/2014/main" id="{E3BC63E4-0411-5B14-003D-F70CF3406018}"/>
                    </a:ext>
                  </a:extLst>
                </p:cNvPr>
                <p:cNvSpPr txBox="1"/>
                <p:nvPr/>
              </p:nvSpPr>
              <p:spPr>
                <a:xfrm>
                  <a:off x="1589404" y="2766502"/>
                  <a:ext cx="1222744" cy="64444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dirty="0">
                      <a:solidFill>
                        <a:prstClr val="white"/>
                      </a:solidFill>
                      <a:ea typeface="Calibri" panose="020F0502020204030204" pitchFamily="34" charset="0"/>
                      <a:cs typeface="Kartika" panose="02020503030404060203" pitchFamily="18" charset="0"/>
                    </a:rPr>
                    <a:t>10th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Calibri" panose="020F0502020204030204" pitchFamily="34" charset="0"/>
                      <a:cs typeface="Kartika" panose="02020503030404060203" pitchFamily="18" charset="0"/>
                    </a:rPr>
                    <a:t> March 2025</a:t>
                  </a:r>
                  <a:endPara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79229D7-A875-4F43-40A9-6861C9A41C82}"/>
                  </a:ext>
                </a:extLst>
              </p:cNvPr>
              <p:cNvSpPr/>
              <p:nvPr/>
            </p:nvSpPr>
            <p:spPr>
              <a:xfrm>
                <a:off x="8143703" y="2920369"/>
                <a:ext cx="1428377" cy="238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9055DF6-133F-8AC8-E845-05776F1ED37D}"/>
                  </a:ext>
                </a:extLst>
              </p:cNvPr>
              <p:cNvSpPr/>
              <p:nvPr/>
            </p:nvSpPr>
            <p:spPr>
              <a:xfrm>
                <a:off x="9641462" y="2961462"/>
                <a:ext cx="1428377" cy="428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ea typeface="Calibri" panose="020F0502020204030204" pitchFamily="34" charset="0"/>
                    <a:cs typeface="Kartika" panose="02020503030404060203" pitchFamily="18" charset="0"/>
                  </a:rPr>
                  <a:t>Completion of Phase 2</a:t>
                </a:r>
                <a:endParaRPr kumimoji="0" lang="en-IN" sz="24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616F1F-3D36-7461-C12B-4DF809EC6722}"/>
                  </a:ext>
                </a:extLst>
              </p:cNvPr>
              <p:cNvSpPr/>
              <p:nvPr/>
            </p:nvSpPr>
            <p:spPr>
              <a:xfrm>
                <a:off x="5296878" y="2984742"/>
                <a:ext cx="1428377" cy="428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Calibri" panose="020F0502020204030204" pitchFamily="34" charset="0"/>
                    <a:cs typeface="Kartika" panose="02020503030404060203" pitchFamily="18" charset="0"/>
                  </a:rPr>
                  <a:t>Campaign starts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6D08A55-CE2B-828A-AC40-0364CE9236F4}"/>
                  </a:ext>
                </a:extLst>
              </p:cNvPr>
              <p:cNvSpPr/>
              <p:nvPr/>
            </p:nvSpPr>
            <p:spPr>
              <a:xfrm>
                <a:off x="980378" y="2968575"/>
                <a:ext cx="1382412" cy="809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493">
                  <a:defRPr/>
                </a:pPr>
                <a:r>
                  <a:rPr kumimoji="0" lang="en-US" sz="24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STRIDE Ambassadors Pre-online Orientation</a:t>
                </a:r>
              </a:p>
            </p:txBody>
          </p:sp>
          <p:grpSp>
            <p:nvGrpSpPr>
              <p:cNvPr id="79" name="Group 34">
                <a:extLst>
                  <a:ext uri="{FF2B5EF4-FFF2-40B4-BE49-F238E27FC236}">
                    <a16:creationId xmlns:a16="http://schemas.microsoft.com/office/drawing/2014/main" id="{70846E06-9D14-3CF1-FF04-922ADECE400D}"/>
                  </a:ext>
                </a:extLst>
              </p:cNvPr>
              <p:cNvGrpSpPr/>
              <p:nvPr/>
            </p:nvGrpSpPr>
            <p:grpSpPr>
              <a:xfrm>
                <a:off x="9634619" y="2366292"/>
                <a:ext cx="1543249" cy="515589"/>
                <a:chOff x="1445142" y="2785091"/>
                <a:chExt cx="1543249" cy="643630"/>
              </a:xfrm>
            </p:grpSpPr>
            <p:sp>
              <p:nvSpPr>
                <p:cNvPr id="80" name="Chevron 35">
                  <a:extLst>
                    <a:ext uri="{FF2B5EF4-FFF2-40B4-BE49-F238E27FC236}">
                      <a16:creationId xmlns:a16="http://schemas.microsoft.com/office/drawing/2014/main" id="{FEF4192C-4A4E-2408-5E9D-F58778B4A4DE}"/>
                    </a:ext>
                  </a:extLst>
                </p:cNvPr>
                <p:cNvSpPr/>
                <p:nvPr/>
              </p:nvSpPr>
              <p:spPr>
                <a:xfrm>
                  <a:off x="1445142" y="2787711"/>
                  <a:ext cx="1543249" cy="641010"/>
                </a:xfrm>
                <a:prstGeom prst="chevron">
                  <a:avLst>
                    <a:gd name="adj" fmla="val 25000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 sz="2400"/>
                </a:p>
              </p:txBody>
            </p:sp>
            <p:sp>
              <p:nvSpPr>
                <p:cNvPr id="81" name="Chevron 6">
                  <a:extLst>
                    <a:ext uri="{FF2B5EF4-FFF2-40B4-BE49-F238E27FC236}">
                      <a16:creationId xmlns:a16="http://schemas.microsoft.com/office/drawing/2014/main" id="{C16193B6-CD6C-3464-C324-28781F1641EA}"/>
                    </a:ext>
                  </a:extLst>
                </p:cNvPr>
                <p:cNvSpPr txBox="1"/>
                <p:nvPr/>
              </p:nvSpPr>
              <p:spPr>
                <a:xfrm>
                  <a:off x="1533010" y="2785091"/>
                  <a:ext cx="1328931" cy="64101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2550" tIns="165100" rIns="82550" bIns="165100" numCol="1" spcCol="1270" anchor="ctr" anchorCtr="0">
                  <a:noAutofit/>
                </a:bodyPr>
                <a:lstStyle/>
                <a:p>
                  <a:pPr marL="23495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11</a:t>
                  </a:r>
                  <a:r>
                    <a:rPr kumimoji="0" lang="en-US" sz="20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th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May -9</a:t>
                  </a:r>
                  <a:r>
                    <a:rPr kumimoji="0" lang="en-US" sz="20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th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June 2025</a:t>
                  </a:r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02AD166-A32D-D33C-D378-EDA9DC013FDA}"/>
                </a:ext>
              </a:extLst>
            </p:cNvPr>
            <p:cNvGrpSpPr/>
            <p:nvPr/>
          </p:nvGrpSpPr>
          <p:grpSpPr>
            <a:xfrm>
              <a:off x="417448" y="4681502"/>
              <a:ext cx="11301845" cy="271126"/>
              <a:chOff x="540892" y="5398207"/>
              <a:chExt cx="11301845" cy="27112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F512BB9-9E2C-4ADB-5E2E-83F71417E022}"/>
                  </a:ext>
                </a:extLst>
              </p:cNvPr>
              <p:cNvSpPr/>
              <p:nvPr/>
            </p:nvSpPr>
            <p:spPr>
              <a:xfrm>
                <a:off x="3454996" y="5434032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D456D72-B434-3BB5-8858-B50FF7913ED7}"/>
                  </a:ext>
                </a:extLst>
              </p:cNvPr>
              <p:cNvSpPr/>
              <p:nvPr/>
            </p:nvSpPr>
            <p:spPr>
              <a:xfrm>
                <a:off x="1985366" y="5398207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67D3EB2-EF84-ECFA-5393-BBF34A871397}"/>
                  </a:ext>
                </a:extLst>
              </p:cNvPr>
              <p:cNvSpPr/>
              <p:nvPr/>
            </p:nvSpPr>
            <p:spPr>
              <a:xfrm>
                <a:off x="540892" y="5413289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E130065-DF49-518E-7578-F6898BFC0CC2}"/>
                  </a:ext>
                </a:extLst>
              </p:cNvPr>
              <p:cNvSpPr/>
              <p:nvPr/>
            </p:nvSpPr>
            <p:spPr>
              <a:xfrm>
                <a:off x="9301290" y="5482064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A104C66-627B-F9B4-04B7-FAE5E0DA0C67}"/>
                  </a:ext>
                </a:extLst>
              </p:cNvPr>
              <p:cNvSpPr/>
              <p:nvPr/>
            </p:nvSpPr>
            <p:spPr>
              <a:xfrm>
                <a:off x="4891313" y="5494484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F79BD0-DDB8-6900-C498-62F802EB8EC4}"/>
                  </a:ext>
                </a:extLst>
              </p:cNvPr>
              <p:cNvSpPr/>
              <p:nvPr/>
            </p:nvSpPr>
            <p:spPr>
              <a:xfrm>
                <a:off x="6325925" y="5510548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60DDD65-0842-D1A4-DE0E-F62A1DA63559}"/>
                  </a:ext>
                </a:extLst>
              </p:cNvPr>
              <p:cNvSpPr/>
              <p:nvPr/>
            </p:nvSpPr>
            <p:spPr>
              <a:xfrm>
                <a:off x="10414360" y="5450972"/>
                <a:ext cx="1428377" cy="158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95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Kartika" panose="02020503030404060203" pitchFamily="18" charset="0"/>
                </a:endParaRPr>
              </a:p>
            </p:txBody>
          </p:sp>
        </p:grpSp>
      </p:grpSp>
      <p:sp>
        <p:nvSpPr>
          <p:cNvPr id="102" name="Subtitle 2">
            <a:extLst>
              <a:ext uri="{FF2B5EF4-FFF2-40B4-BE49-F238E27FC236}">
                <a16:creationId xmlns:a16="http://schemas.microsoft.com/office/drawing/2014/main" id="{DC175F75-620B-D785-FC0A-BF91D4186FA2}"/>
              </a:ext>
            </a:extLst>
          </p:cNvPr>
          <p:cNvSpPr txBox="1">
            <a:spLocks/>
          </p:cNvSpPr>
          <p:nvPr/>
        </p:nvSpPr>
        <p:spPr>
          <a:xfrm>
            <a:off x="1486981" y="2096061"/>
            <a:ext cx="1891098" cy="883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/>
              <a:t>Timeline</a:t>
            </a:r>
            <a:r>
              <a:rPr lang="en-US" sz="4000" dirty="0"/>
              <a:t> </a:t>
            </a:r>
          </a:p>
          <a:p>
            <a:endParaRPr lang="en-IN" sz="4000" dirty="0"/>
          </a:p>
        </p:txBody>
      </p:sp>
      <p:pic>
        <p:nvPicPr>
          <p:cNvPr id="103" name="Picture 102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7F62008-C8D0-452A-74FE-6BA5FD99F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659" y="7843245"/>
            <a:ext cx="2643174" cy="995309"/>
          </a:xfrm>
          <a:prstGeom prst="rect">
            <a:avLst/>
          </a:prstGeom>
        </p:spPr>
      </p:pic>
      <p:sp>
        <p:nvSpPr>
          <p:cNvPr id="104" name="Rectangle 1">
            <a:extLst>
              <a:ext uri="{FF2B5EF4-FFF2-40B4-BE49-F238E27FC236}">
                <a16:creationId xmlns:a16="http://schemas.microsoft.com/office/drawing/2014/main" id="{EB6BF718-816B-A3F0-148C-DDFD918DB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207973"/>
            <a:ext cx="189109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sz="240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13E917F2-C4AC-20A6-C57D-537E8602E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20922" r="21962" b="20922"/>
          <a:stretch/>
        </p:blipFill>
        <p:spPr>
          <a:xfrm>
            <a:off x="145009" y="252840"/>
            <a:ext cx="1341972" cy="1381025"/>
          </a:xfrm>
          <a:prstGeom prst="rect">
            <a:avLst/>
          </a:prstGeom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D4B1AA30-BC68-1EC5-B8B7-600B476F8221}"/>
              </a:ext>
            </a:extLst>
          </p:cNvPr>
          <p:cNvSpPr/>
          <p:nvPr/>
        </p:nvSpPr>
        <p:spPr>
          <a:xfrm>
            <a:off x="12422205" y="4007155"/>
            <a:ext cx="2166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Preliminary Evaluation &amp; 100 teams to be shortlisted</a:t>
            </a:r>
          </a:p>
        </p:txBody>
      </p:sp>
      <p:sp>
        <p:nvSpPr>
          <p:cNvPr id="2" name="Chevron 6">
            <a:extLst>
              <a:ext uri="{FF2B5EF4-FFF2-40B4-BE49-F238E27FC236}">
                <a16:creationId xmlns:a16="http://schemas.microsoft.com/office/drawing/2014/main" id="{B8A0B225-A4E5-9712-8F54-0998F295D562}"/>
              </a:ext>
            </a:extLst>
          </p:cNvPr>
          <p:cNvSpPr txBox="1"/>
          <p:nvPr/>
        </p:nvSpPr>
        <p:spPr>
          <a:xfrm>
            <a:off x="3851269" y="2810322"/>
            <a:ext cx="2023358" cy="9953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165100" rIns="82550" bIns="165100" numCol="1" spcCol="1270" anchor="ctr" anchorCtr="0">
            <a:noAutofit/>
          </a:bodyPr>
          <a:lstStyle/>
          <a:p>
            <a:pPr marL="2349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Kartika" panose="02020503030404060203" pitchFamily="18" charset="0"/>
              </a:rPr>
              <a:t>4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Kartika" panose="02020503030404060203" pitchFamily="18" charset="0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Kartika" panose="02020503030404060203" pitchFamily="18" charset="0"/>
              </a:rPr>
              <a:t> </a:t>
            </a:r>
            <a:r>
              <a:rPr lang="en-US" sz="2000" b="1" dirty="0">
                <a:solidFill>
                  <a:prstClr val="white"/>
                </a:solidFill>
                <a:ea typeface="Calibri" panose="020F0502020204030204" pitchFamily="34" charset="0"/>
                <a:cs typeface="Kartika" panose="02020503030404060203" pitchFamily="18" charset="0"/>
              </a:rPr>
              <a:t>March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Kartika" panose="02020503030404060203" pitchFamily="18" charset="0"/>
              </a:rPr>
              <a:t> 2025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2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44387" y="7407211"/>
            <a:ext cx="2863979" cy="2558145"/>
            <a:chOff x="0" y="0"/>
            <a:chExt cx="754299" cy="673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4299" cy="673750"/>
            </a:xfrm>
            <a:custGeom>
              <a:avLst/>
              <a:gdLst/>
              <a:ahLst/>
              <a:cxnLst/>
              <a:rect l="l" t="t" r="r" b="b"/>
              <a:pathLst>
                <a:path w="754299" h="673750">
                  <a:moveTo>
                    <a:pt x="137863" y="0"/>
                  </a:moveTo>
                  <a:lnTo>
                    <a:pt x="616436" y="0"/>
                  </a:lnTo>
                  <a:cubicBezTo>
                    <a:pt x="652999" y="0"/>
                    <a:pt x="688065" y="14525"/>
                    <a:pt x="713920" y="40379"/>
                  </a:cubicBezTo>
                  <a:cubicBezTo>
                    <a:pt x="739774" y="66234"/>
                    <a:pt x="754299" y="101300"/>
                    <a:pt x="754299" y="137863"/>
                  </a:cubicBezTo>
                  <a:lnTo>
                    <a:pt x="754299" y="535887"/>
                  </a:lnTo>
                  <a:cubicBezTo>
                    <a:pt x="754299" y="612027"/>
                    <a:pt x="692575" y="673750"/>
                    <a:pt x="616436" y="673750"/>
                  </a:cubicBezTo>
                  <a:lnTo>
                    <a:pt x="137863" y="673750"/>
                  </a:lnTo>
                  <a:cubicBezTo>
                    <a:pt x="101300" y="673750"/>
                    <a:pt x="66234" y="659225"/>
                    <a:pt x="40379" y="633371"/>
                  </a:cubicBezTo>
                  <a:cubicBezTo>
                    <a:pt x="14525" y="607516"/>
                    <a:pt x="0" y="572450"/>
                    <a:pt x="0" y="535887"/>
                  </a:cubicBezTo>
                  <a:lnTo>
                    <a:pt x="0" y="137863"/>
                  </a:lnTo>
                  <a:cubicBezTo>
                    <a:pt x="0" y="61724"/>
                    <a:pt x="61724" y="0"/>
                    <a:pt x="1378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45000"/>
                  </a:srgbClr>
                </a:gs>
                <a:gs pos="100000">
                  <a:srgbClr val="FF66C4">
                    <a:alpha val="45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54299" cy="71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26953" lvl="1" indent="-213476" algn="just">
                <a:lnSpc>
                  <a:spcPts val="2768"/>
                </a:lnSpc>
                <a:spcBef>
                  <a:spcPct val="0"/>
                </a:spcBef>
                <a:buFont typeface="Arial"/>
                <a:buChar char="•"/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55558" y="2928291"/>
            <a:ext cx="2863979" cy="3793862"/>
          </a:xfrm>
          <a:custGeom>
            <a:avLst/>
            <a:gdLst/>
            <a:ahLst/>
            <a:cxnLst/>
            <a:rect l="l" t="t" r="r" b="b"/>
            <a:pathLst>
              <a:path w="2863979" h="3793862">
                <a:moveTo>
                  <a:pt x="0" y="0"/>
                </a:moveTo>
                <a:lnTo>
                  <a:pt x="2863979" y="0"/>
                </a:lnTo>
                <a:lnTo>
                  <a:pt x="2863979" y="3793862"/>
                </a:lnTo>
                <a:lnTo>
                  <a:pt x="0" y="3793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889" r="-63998" b="-30957"/>
            </a:stretch>
          </a:blipFill>
          <a:ln w="28575" cap="sq">
            <a:solidFill>
              <a:schemeClr val="tx1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588195" y="2928291"/>
            <a:ext cx="2866618" cy="3777715"/>
          </a:xfrm>
          <a:custGeom>
            <a:avLst/>
            <a:gdLst/>
            <a:ahLst/>
            <a:cxnLst/>
            <a:rect l="l" t="t" r="r" b="b"/>
            <a:pathLst>
              <a:path w="2866618" h="3777715">
                <a:moveTo>
                  <a:pt x="0" y="0"/>
                </a:moveTo>
                <a:lnTo>
                  <a:pt x="2866617" y="0"/>
                </a:lnTo>
                <a:lnTo>
                  <a:pt x="2866617" y="3777715"/>
                </a:lnTo>
                <a:lnTo>
                  <a:pt x="0" y="3777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815" t="-3907" r="-40712"/>
            </a:stretch>
          </a:blipFill>
          <a:ln w="38100" cap="sq">
            <a:solidFill>
              <a:schemeClr val="tx1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729079" y="2928291"/>
            <a:ext cx="2863979" cy="3777715"/>
          </a:xfrm>
          <a:custGeom>
            <a:avLst/>
            <a:gdLst/>
            <a:ahLst/>
            <a:cxnLst/>
            <a:rect l="l" t="t" r="r" b="b"/>
            <a:pathLst>
              <a:path w="2863979" h="3777715">
                <a:moveTo>
                  <a:pt x="0" y="0"/>
                </a:moveTo>
                <a:lnTo>
                  <a:pt x="2863979" y="0"/>
                </a:lnTo>
                <a:lnTo>
                  <a:pt x="2863979" y="3777715"/>
                </a:lnTo>
                <a:lnTo>
                  <a:pt x="0" y="3777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310" r="-53669"/>
            </a:stretch>
          </a:blipFill>
          <a:ln w="38100" cap="sq">
            <a:solidFill>
              <a:schemeClr val="tx1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982404" y="1600111"/>
            <a:ext cx="16314996" cy="104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ea typeface="Horizon"/>
                <a:cs typeface="Horizon"/>
                <a:sym typeface="Horizon"/>
              </a:rPr>
              <a:t>IEEE, INSTITUTION and Faculty Roles &amp; Responsibilities</a:t>
            </a:r>
          </a:p>
          <a:p>
            <a:pPr algn="ctr">
              <a:lnSpc>
                <a:spcPts val="4200"/>
              </a:lnSpc>
            </a:pPr>
            <a:endParaRPr lang="en-US" sz="3000" dirty="0">
              <a:ea typeface="Horizon"/>
              <a:cs typeface="Horizon"/>
              <a:sym typeface="Horiz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064596" y="6833211"/>
            <a:ext cx="2345345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2"/>
              </a:lnSpc>
            </a:pPr>
            <a:r>
              <a:rPr lang="en-US" sz="1944" b="1" dirty="0">
                <a:ea typeface="Canva Sans Bold"/>
                <a:cs typeface="Canva Sans Bold"/>
                <a:sym typeface="Canva Sans Bold"/>
              </a:rPr>
              <a:t>CHANGE AGENTS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9494" y="7566818"/>
            <a:ext cx="2345345" cy="19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2"/>
              </a:lnSpc>
            </a:pPr>
            <a:r>
              <a:rPr lang="en-US" sz="2144" dirty="0">
                <a:ea typeface="Canva Sans"/>
                <a:cs typeface="Canva Sans"/>
                <a:sym typeface="Canva Sans"/>
              </a:rPr>
              <a:t>Guide student teams through ideation, research, and prototyping.</a:t>
            </a:r>
          </a:p>
          <a:p>
            <a:pPr algn="l">
              <a:lnSpc>
                <a:spcPts val="3002"/>
              </a:lnSpc>
            </a:pPr>
            <a:endParaRPr lang="en-US" sz="2144" dirty="0"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40665" y="6833573"/>
            <a:ext cx="2345345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1944" b="1" dirty="0">
                <a:ea typeface="Canva Sans Bold"/>
                <a:cs typeface="Canva Sans Bold"/>
                <a:sym typeface="Canva Sans Bold"/>
              </a:rPr>
              <a:t>MENTORS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2784" y="6833573"/>
            <a:ext cx="2345345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1944" b="1" dirty="0">
                <a:ea typeface="Canva Sans Bold"/>
                <a:cs typeface="Canva Sans Bold"/>
                <a:sym typeface="Canva Sans Bold"/>
              </a:rPr>
              <a:t>EVALUATORS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597720" y="7407211"/>
            <a:ext cx="2863979" cy="2558145"/>
            <a:chOff x="0" y="0"/>
            <a:chExt cx="754299" cy="6737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4299" cy="673750"/>
            </a:xfrm>
            <a:custGeom>
              <a:avLst/>
              <a:gdLst/>
              <a:ahLst/>
              <a:cxnLst/>
              <a:rect l="l" t="t" r="r" b="b"/>
              <a:pathLst>
                <a:path w="754299" h="673750">
                  <a:moveTo>
                    <a:pt x="137863" y="0"/>
                  </a:moveTo>
                  <a:lnTo>
                    <a:pt x="616436" y="0"/>
                  </a:lnTo>
                  <a:cubicBezTo>
                    <a:pt x="652999" y="0"/>
                    <a:pt x="688065" y="14525"/>
                    <a:pt x="713920" y="40379"/>
                  </a:cubicBezTo>
                  <a:cubicBezTo>
                    <a:pt x="739774" y="66234"/>
                    <a:pt x="754299" y="101300"/>
                    <a:pt x="754299" y="137863"/>
                  </a:cubicBezTo>
                  <a:lnTo>
                    <a:pt x="754299" y="535887"/>
                  </a:lnTo>
                  <a:cubicBezTo>
                    <a:pt x="754299" y="612027"/>
                    <a:pt x="692575" y="673750"/>
                    <a:pt x="616436" y="673750"/>
                  </a:cubicBezTo>
                  <a:lnTo>
                    <a:pt x="137863" y="673750"/>
                  </a:lnTo>
                  <a:cubicBezTo>
                    <a:pt x="101300" y="673750"/>
                    <a:pt x="66234" y="659225"/>
                    <a:pt x="40379" y="633371"/>
                  </a:cubicBezTo>
                  <a:cubicBezTo>
                    <a:pt x="14525" y="607516"/>
                    <a:pt x="0" y="572450"/>
                    <a:pt x="0" y="535887"/>
                  </a:cubicBezTo>
                  <a:lnTo>
                    <a:pt x="0" y="137863"/>
                  </a:lnTo>
                  <a:cubicBezTo>
                    <a:pt x="0" y="61724"/>
                    <a:pt x="61724" y="0"/>
                    <a:pt x="1378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45000"/>
                  </a:srgbClr>
                </a:gs>
                <a:gs pos="100000">
                  <a:srgbClr val="FF66C4">
                    <a:alpha val="45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54299" cy="71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26953" lvl="1" indent="-213476" algn="just">
                <a:lnSpc>
                  <a:spcPts val="2768"/>
                </a:lnSpc>
                <a:spcBef>
                  <a:spcPct val="0"/>
                </a:spcBef>
                <a:buFont typeface="Arial"/>
                <a:buChar char="•"/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922309" y="7566818"/>
            <a:ext cx="2345345" cy="1515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2"/>
              </a:lnSpc>
            </a:pPr>
            <a:r>
              <a:rPr lang="en-US" sz="2144" dirty="0">
                <a:ea typeface="Canva Sans"/>
                <a:cs typeface="Canva Sans"/>
                <a:sym typeface="Canva Sans"/>
              </a:rPr>
              <a:t>Participate in the evaluation process to select top designs.</a:t>
            </a:r>
          </a:p>
          <a:p>
            <a:pPr algn="l">
              <a:lnSpc>
                <a:spcPts val="3002"/>
              </a:lnSpc>
            </a:pPr>
            <a:endParaRPr lang="en-US" sz="2144" dirty="0">
              <a:ea typeface="Canva Sans"/>
              <a:cs typeface="Canva Sans"/>
              <a:sym typeface="Canva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729079" y="7407211"/>
            <a:ext cx="2863979" cy="2558145"/>
            <a:chOff x="0" y="0"/>
            <a:chExt cx="754299" cy="6737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54299" cy="673750"/>
            </a:xfrm>
            <a:custGeom>
              <a:avLst/>
              <a:gdLst/>
              <a:ahLst/>
              <a:cxnLst/>
              <a:rect l="l" t="t" r="r" b="b"/>
              <a:pathLst>
                <a:path w="754299" h="673750">
                  <a:moveTo>
                    <a:pt x="137863" y="0"/>
                  </a:moveTo>
                  <a:lnTo>
                    <a:pt x="616436" y="0"/>
                  </a:lnTo>
                  <a:cubicBezTo>
                    <a:pt x="652999" y="0"/>
                    <a:pt x="688065" y="14525"/>
                    <a:pt x="713920" y="40379"/>
                  </a:cubicBezTo>
                  <a:cubicBezTo>
                    <a:pt x="739774" y="66234"/>
                    <a:pt x="754299" y="101300"/>
                    <a:pt x="754299" y="137863"/>
                  </a:cubicBezTo>
                  <a:lnTo>
                    <a:pt x="754299" y="535887"/>
                  </a:lnTo>
                  <a:cubicBezTo>
                    <a:pt x="754299" y="612027"/>
                    <a:pt x="692575" y="673750"/>
                    <a:pt x="616436" y="673750"/>
                  </a:cubicBezTo>
                  <a:lnTo>
                    <a:pt x="137863" y="673750"/>
                  </a:lnTo>
                  <a:cubicBezTo>
                    <a:pt x="101300" y="673750"/>
                    <a:pt x="66234" y="659225"/>
                    <a:pt x="40379" y="633371"/>
                  </a:cubicBezTo>
                  <a:cubicBezTo>
                    <a:pt x="14525" y="607516"/>
                    <a:pt x="0" y="572450"/>
                    <a:pt x="0" y="535887"/>
                  </a:cubicBezTo>
                  <a:lnTo>
                    <a:pt x="0" y="137863"/>
                  </a:lnTo>
                  <a:cubicBezTo>
                    <a:pt x="0" y="61724"/>
                    <a:pt x="61724" y="0"/>
                    <a:pt x="13786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45000"/>
                  </a:srgbClr>
                </a:gs>
                <a:gs pos="100000">
                  <a:srgbClr val="FF66C4">
                    <a:alpha val="45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754299" cy="71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26953" lvl="1" indent="-213476" algn="just">
                <a:lnSpc>
                  <a:spcPts val="2768"/>
                </a:lnSpc>
                <a:spcBef>
                  <a:spcPct val="0"/>
                </a:spcBef>
                <a:buFont typeface="Arial"/>
                <a:buChar char="•"/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988396" y="7538243"/>
            <a:ext cx="2345345" cy="22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2"/>
              </a:lnSpc>
            </a:pPr>
            <a:r>
              <a:rPr lang="en-US" sz="2144" dirty="0">
                <a:ea typeface="Canva Sans"/>
                <a:cs typeface="Canva Sans"/>
                <a:sym typeface="Canva Sans"/>
              </a:rPr>
              <a:t>Advocate for inclusive SHIFT methodology within their institutions and communities.</a:t>
            </a:r>
          </a:p>
          <a:p>
            <a:pPr algn="l">
              <a:lnSpc>
                <a:spcPts val="3002"/>
              </a:lnSpc>
            </a:pPr>
            <a:endParaRPr lang="en-US" sz="2144" dirty="0">
              <a:ea typeface="Canva Sans"/>
              <a:cs typeface="Canva Sans"/>
              <a:sym typeface="Canva Sans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0696" y="1480292"/>
            <a:ext cx="18277304" cy="1760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1209839" y="316462"/>
            <a:ext cx="15623330" cy="95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b="1" dirty="0">
                <a:solidFill>
                  <a:srgbClr val="0600A0"/>
                </a:solidFill>
                <a:ea typeface="Paalalabas Wide"/>
                <a:cs typeface="Paalalabas Wide"/>
                <a:sym typeface="Paalalabas Wide"/>
              </a:rPr>
              <a:t>STRIDE ASSISTIVE DESIGNATHON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769659" y="2550561"/>
            <a:ext cx="3529581" cy="7633330"/>
            <a:chOff x="0" y="0"/>
            <a:chExt cx="929602" cy="2010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9602" cy="2010424"/>
            </a:xfrm>
            <a:custGeom>
              <a:avLst/>
              <a:gdLst/>
              <a:ahLst/>
              <a:cxnLst/>
              <a:rect l="l" t="t" r="r" b="b"/>
              <a:pathLst>
                <a:path w="929602" h="2010424">
                  <a:moveTo>
                    <a:pt x="111865" y="0"/>
                  </a:moveTo>
                  <a:lnTo>
                    <a:pt x="817736" y="0"/>
                  </a:lnTo>
                  <a:cubicBezTo>
                    <a:pt x="847405" y="0"/>
                    <a:pt x="875858" y="11786"/>
                    <a:pt x="896837" y="32765"/>
                  </a:cubicBezTo>
                  <a:cubicBezTo>
                    <a:pt x="917816" y="53743"/>
                    <a:pt x="929602" y="82197"/>
                    <a:pt x="929602" y="111865"/>
                  </a:cubicBezTo>
                  <a:lnTo>
                    <a:pt x="929602" y="1898559"/>
                  </a:lnTo>
                  <a:cubicBezTo>
                    <a:pt x="929602" y="1960341"/>
                    <a:pt x="879518" y="2010424"/>
                    <a:pt x="817736" y="2010424"/>
                  </a:cubicBezTo>
                  <a:lnTo>
                    <a:pt x="111865" y="2010424"/>
                  </a:lnTo>
                  <a:cubicBezTo>
                    <a:pt x="82197" y="2010424"/>
                    <a:pt x="53743" y="1998639"/>
                    <a:pt x="32765" y="1977660"/>
                  </a:cubicBezTo>
                  <a:cubicBezTo>
                    <a:pt x="11786" y="1956681"/>
                    <a:pt x="0" y="1928227"/>
                    <a:pt x="0" y="1898559"/>
                  </a:cubicBezTo>
                  <a:lnTo>
                    <a:pt x="0" y="111865"/>
                  </a:lnTo>
                  <a:cubicBezTo>
                    <a:pt x="0" y="82197"/>
                    <a:pt x="11786" y="53743"/>
                    <a:pt x="32765" y="32765"/>
                  </a:cubicBezTo>
                  <a:cubicBezTo>
                    <a:pt x="53743" y="11786"/>
                    <a:pt x="82197" y="0"/>
                    <a:pt x="111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4000"/>
                  </a:srgbClr>
                </a:gs>
                <a:gs pos="100000">
                  <a:srgbClr val="FFA9F9">
                    <a:alpha val="34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29602" cy="204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23470" y="2550561"/>
            <a:ext cx="3682157" cy="7633330"/>
            <a:chOff x="0" y="0"/>
            <a:chExt cx="969786" cy="2010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786" cy="2010424"/>
            </a:xfrm>
            <a:custGeom>
              <a:avLst/>
              <a:gdLst/>
              <a:ahLst/>
              <a:cxnLst/>
              <a:rect l="l" t="t" r="r" b="b"/>
              <a:pathLst>
                <a:path w="969786" h="2010424">
                  <a:moveTo>
                    <a:pt x="107230" y="0"/>
                  </a:moveTo>
                  <a:lnTo>
                    <a:pt x="862556" y="0"/>
                  </a:lnTo>
                  <a:cubicBezTo>
                    <a:pt x="921778" y="0"/>
                    <a:pt x="969786" y="48009"/>
                    <a:pt x="969786" y="107230"/>
                  </a:cubicBezTo>
                  <a:lnTo>
                    <a:pt x="969786" y="1903194"/>
                  </a:lnTo>
                  <a:cubicBezTo>
                    <a:pt x="969786" y="1962416"/>
                    <a:pt x="921778" y="2010424"/>
                    <a:pt x="862556" y="2010424"/>
                  </a:cubicBezTo>
                  <a:lnTo>
                    <a:pt x="107230" y="2010424"/>
                  </a:lnTo>
                  <a:cubicBezTo>
                    <a:pt x="48009" y="2010424"/>
                    <a:pt x="0" y="1962416"/>
                    <a:pt x="0" y="1903194"/>
                  </a:cubicBezTo>
                  <a:lnTo>
                    <a:pt x="0" y="107230"/>
                  </a:lnTo>
                  <a:cubicBezTo>
                    <a:pt x="0" y="48009"/>
                    <a:pt x="48009" y="0"/>
                    <a:pt x="1072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4000"/>
                  </a:srgbClr>
                </a:gs>
                <a:gs pos="100000">
                  <a:srgbClr val="FFA9F9">
                    <a:alpha val="34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69786" cy="204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0620" y="2550561"/>
            <a:ext cx="3652681" cy="7633330"/>
            <a:chOff x="0" y="0"/>
            <a:chExt cx="962023" cy="20104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2023" cy="2010424"/>
            </a:xfrm>
            <a:custGeom>
              <a:avLst/>
              <a:gdLst/>
              <a:ahLst/>
              <a:cxnLst/>
              <a:rect l="l" t="t" r="r" b="b"/>
              <a:pathLst>
                <a:path w="962023" h="2010424">
                  <a:moveTo>
                    <a:pt x="108095" y="0"/>
                  </a:moveTo>
                  <a:lnTo>
                    <a:pt x="853928" y="0"/>
                  </a:lnTo>
                  <a:cubicBezTo>
                    <a:pt x="913627" y="0"/>
                    <a:pt x="962023" y="48396"/>
                    <a:pt x="962023" y="108095"/>
                  </a:cubicBezTo>
                  <a:lnTo>
                    <a:pt x="962023" y="1902329"/>
                  </a:lnTo>
                  <a:cubicBezTo>
                    <a:pt x="962023" y="1962028"/>
                    <a:pt x="913627" y="2010424"/>
                    <a:pt x="853928" y="2010424"/>
                  </a:cubicBezTo>
                  <a:lnTo>
                    <a:pt x="108095" y="2010424"/>
                  </a:lnTo>
                  <a:cubicBezTo>
                    <a:pt x="48396" y="2010424"/>
                    <a:pt x="0" y="1962028"/>
                    <a:pt x="0" y="1902329"/>
                  </a:cubicBezTo>
                  <a:lnTo>
                    <a:pt x="0" y="108095"/>
                  </a:lnTo>
                  <a:cubicBezTo>
                    <a:pt x="0" y="48396"/>
                    <a:pt x="48396" y="0"/>
                    <a:pt x="10809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4000"/>
                  </a:srgbClr>
                </a:gs>
                <a:gs pos="100000">
                  <a:srgbClr val="FFA9F9">
                    <a:alpha val="34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62023" cy="204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0883" y="2849100"/>
            <a:ext cx="3122114" cy="3952043"/>
          </a:xfrm>
          <a:custGeom>
            <a:avLst/>
            <a:gdLst/>
            <a:ahLst/>
            <a:cxnLst/>
            <a:rect l="l" t="t" r="r" b="b"/>
            <a:pathLst>
              <a:path w="3122114" h="3952043">
                <a:moveTo>
                  <a:pt x="0" y="0"/>
                </a:moveTo>
                <a:lnTo>
                  <a:pt x="3122114" y="0"/>
                </a:lnTo>
                <a:lnTo>
                  <a:pt x="3122114" y="3952043"/>
                </a:lnTo>
                <a:lnTo>
                  <a:pt x="0" y="3952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CBE9FF"/>
            </a:solidFill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7633621" y="2831649"/>
            <a:ext cx="2491330" cy="3952043"/>
          </a:xfrm>
          <a:custGeom>
            <a:avLst/>
            <a:gdLst/>
            <a:ahLst/>
            <a:cxnLst/>
            <a:rect l="l" t="t" r="r" b="b"/>
            <a:pathLst>
              <a:path w="2491330" h="3952043">
                <a:moveTo>
                  <a:pt x="0" y="0"/>
                </a:moveTo>
                <a:lnTo>
                  <a:pt x="2491330" y="0"/>
                </a:lnTo>
                <a:lnTo>
                  <a:pt x="2491330" y="3952043"/>
                </a:lnTo>
                <a:lnTo>
                  <a:pt x="0" y="395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093" t="-13872" r="-26203"/>
            </a:stretch>
          </a:blipFill>
          <a:ln w="38100" cap="sq">
            <a:solidFill>
              <a:srgbClr val="CBE9FF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3295283" y="2831649"/>
            <a:ext cx="2601434" cy="3986945"/>
          </a:xfrm>
          <a:custGeom>
            <a:avLst/>
            <a:gdLst/>
            <a:ahLst/>
            <a:cxnLst/>
            <a:rect l="l" t="t" r="r" b="b"/>
            <a:pathLst>
              <a:path w="2601434" h="3986945">
                <a:moveTo>
                  <a:pt x="0" y="0"/>
                </a:moveTo>
                <a:lnTo>
                  <a:pt x="2601434" y="0"/>
                </a:lnTo>
                <a:lnTo>
                  <a:pt x="2601434" y="3986945"/>
                </a:lnTo>
                <a:lnTo>
                  <a:pt x="0" y="3986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602"/>
            </a:stretch>
          </a:blipFill>
          <a:ln w="38100" cap="sq">
            <a:solidFill>
              <a:srgbClr val="CBE9FF"/>
            </a:solidFill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-783654" y="1755797"/>
            <a:ext cx="18823648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6" lvl="1" indent="-410208" algn="ctr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ea typeface="Horizon"/>
                <a:cs typeface="Horizon"/>
                <a:sym typeface="Horizon"/>
              </a:rPr>
              <a:t> Awards &amp; Recognition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955881"/>
            <a:ext cx="3406480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1944" b="1" dirty="0">
                <a:solidFill>
                  <a:schemeClr val="accent2"/>
                </a:solidFill>
                <a:ea typeface="Canva Sans Bold"/>
                <a:cs typeface="Canva Sans Bold"/>
                <a:sym typeface="Canva Sans Bold"/>
              </a:rPr>
              <a:t>TOP 12 WINNING TEAMS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76046" y="6945802"/>
            <a:ext cx="3406480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2"/>
              </a:lnSpc>
              <a:spcBef>
                <a:spcPct val="0"/>
              </a:spcBef>
            </a:pPr>
            <a:r>
              <a:rPr lang="en-US" sz="1944" b="1" u="none" strike="noStrike" dirty="0">
                <a:solidFill>
                  <a:schemeClr val="accent2"/>
                </a:solidFill>
                <a:ea typeface="Canva Sans Bold"/>
                <a:cs typeface="Canva Sans Bold"/>
                <a:sym typeface="Canva Sans Bold"/>
              </a:rPr>
              <a:t>FACULTY MENTOR AWARDS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318229" y="7496489"/>
            <a:ext cx="3122114" cy="2592939"/>
            <a:chOff x="0" y="0"/>
            <a:chExt cx="822285" cy="6829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2285" cy="682914"/>
            </a:xfrm>
            <a:custGeom>
              <a:avLst/>
              <a:gdLst/>
              <a:ahLst/>
              <a:cxnLst/>
              <a:rect l="l" t="t" r="r" b="b"/>
              <a:pathLst>
                <a:path w="822285" h="682914">
                  <a:moveTo>
                    <a:pt x="126465" y="0"/>
                  </a:moveTo>
                  <a:lnTo>
                    <a:pt x="695820" y="0"/>
                  </a:lnTo>
                  <a:cubicBezTo>
                    <a:pt x="729361" y="0"/>
                    <a:pt x="761528" y="13324"/>
                    <a:pt x="785244" y="37041"/>
                  </a:cubicBezTo>
                  <a:cubicBezTo>
                    <a:pt x="808961" y="60757"/>
                    <a:pt x="822285" y="92924"/>
                    <a:pt x="822285" y="126465"/>
                  </a:cubicBezTo>
                  <a:lnTo>
                    <a:pt x="822285" y="556449"/>
                  </a:lnTo>
                  <a:cubicBezTo>
                    <a:pt x="822285" y="589989"/>
                    <a:pt x="808961" y="622156"/>
                    <a:pt x="785244" y="645873"/>
                  </a:cubicBezTo>
                  <a:cubicBezTo>
                    <a:pt x="761528" y="669590"/>
                    <a:pt x="729361" y="682914"/>
                    <a:pt x="695820" y="682914"/>
                  </a:cubicBezTo>
                  <a:lnTo>
                    <a:pt x="126465" y="682914"/>
                  </a:lnTo>
                  <a:cubicBezTo>
                    <a:pt x="92924" y="682914"/>
                    <a:pt x="60757" y="669590"/>
                    <a:pt x="37041" y="645873"/>
                  </a:cubicBezTo>
                  <a:cubicBezTo>
                    <a:pt x="13324" y="622156"/>
                    <a:pt x="0" y="589989"/>
                    <a:pt x="0" y="556449"/>
                  </a:cubicBezTo>
                  <a:lnTo>
                    <a:pt x="0" y="126465"/>
                  </a:lnTo>
                  <a:cubicBezTo>
                    <a:pt x="0" y="92924"/>
                    <a:pt x="13324" y="60757"/>
                    <a:pt x="37041" y="37041"/>
                  </a:cubicBezTo>
                  <a:cubicBezTo>
                    <a:pt x="60757" y="13324"/>
                    <a:pt x="92924" y="0"/>
                    <a:pt x="126465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2285" cy="721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68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706614" y="7914652"/>
            <a:ext cx="2345345" cy="189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2"/>
              </a:lnSpc>
            </a:pPr>
            <a:r>
              <a:rPr lang="en-US" sz="2144">
                <a:solidFill>
                  <a:srgbClr val="FFFFFF"/>
                </a:solidFill>
                <a:ea typeface="Canva Sans"/>
                <a:cs typeface="Canva Sans"/>
                <a:sym typeface="Canva Sans"/>
              </a:rPr>
              <a:t>Recognizing outstanding mentorship and contribution.</a:t>
            </a:r>
          </a:p>
          <a:p>
            <a:pPr algn="ctr">
              <a:lnSpc>
                <a:spcPts val="3002"/>
              </a:lnSpc>
            </a:pPr>
            <a:endParaRPr lang="en-US" sz="2144">
              <a:solidFill>
                <a:srgbClr val="FFFFFF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892760" y="6955881"/>
            <a:ext cx="3406480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2"/>
              </a:lnSpc>
              <a:spcBef>
                <a:spcPct val="0"/>
              </a:spcBef>
            </a:pPr>
            <a:r>
              <a:rPr lang="en-US" sz="1944" b="1" u="none" strike="noStrike" dirty="0">
                <a:solidFill>
                  <a:schemeClr val="accent2"/>
                </a:solidFill>
                <a:ea typeface="Canva Sans Bold"/>
                <a:cs typeface="Canva Sans Bold"/>
                <a:sym typeface="Canva Sans Bold"/>
              </a:rPr>
              <a:t>SPECIAL AWARDS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984665" y="7496489"/>
            <a:ext cx="3122114" cy="2592939"/>
            <a:chOff x="0" y="0"/>
            <a:chExt cx="822285" cy="6829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2285" cy="682914"/>
            </a:xfrm>
            <a:custGeom>
              <a:avLst/>
              <a:gdLst/>
              <a:ahLst/>
              <a:cxnLst/>
              <a:rect l="l" t="t" r="r" b="b"/>
              <a:pathLst>
                <a:path w="822285" h="682914">
                  <a:moveTo>
                    <a:pt x="126465" y="0"/>
                  </a:moveTo>
                  <a:lnTo>
                    <a:pt x="695820" y="0"/>
                  </a:lnTo>
                  <a:cubicBezTo>
                    <a:pt x="729361" y="0"/>
                    <a:pt x="761528" y="13324"/>
                    <a:pt x="785244" y="37041"/>
                  </a:cubicBezTo>
                  <a:cubicBezTo>
                    <a:pt x="808961" y="60757"/>
                    <a:pt x="822285" y="92924"/>
                    <a:pt x="822285" y="126465"/>
                  </a:cubicBezTo>
                  <a:lnTo>
                    <a:pt x="822285" y="556449"/>
                  </a:lnTo>
                  <a:cubicBezTo>
                    <a:pt x="822285" y="589989"/>
                    <a:pt x="808961" y="622156"/>
                    <a:pt x="785244" y="645873"/>
                  </a:cubicBezTo>
                  <a:cubicBezTo>
                    <a:pt x="761528" y="669590"/>
                    <a:pt x="729361" y="682914"/>
                    <a:pt x="695820" y="682914"/>
                  </a:cubicBezTo>
                  <a:lnTo>
                    <a:pt x="126465" y="682914"/>
                  </a:lnTo>
                  <a:cubicBezTo>
                    <a:pt x="92924" y="682914"/>
                    <a:pt x="60757" y="669590"/>
                    <a:pt x="37041" y="645873"/>
                  </a:cubicBezTo>
                  <a:cubicBezTo>
                    <a:pt x="13324" y="622156"/>
                    <a:pt x="0" y="589989"/>
                    <a:pt x="0" y="556449"/>
                  </a:cubicBezTo>
                  <a:lnTo>
                    <a:pt x="0" y="126465"/>
                  </a:lnTo>
                  <a:cubicBezTo>
                    <a:pt x="0" y="92924"/>
                    <a:pt x="13324" y="60757"/>
                    <a:pt x="37041" y="37041"/>
                  </a:cubicBezTo>
                  <a:cubicBezTo>
                    <a:pt x="60757" y="13324"/>
                    <a:pt x="92924" y="0"/>
                    <a:pt x="126465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22285" cy="721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68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239102" y="7809824"/>
            <a:ext cx="2713795" cy="190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2"/>
              </a:lnSpc>
            </a:pPr>
            <a:r>
              <a:rPr lang="en-US" sz="2144">
                <a:solidFill>
                  <a:srgbClr val="FFFFFF"/>
                </a:solidFill>
                <a:ea typeface="Canva Sans"/>
                <a:cs typeface="Canva Sans"/>
                <a:sym typeface="Canva Sans"/>
              </a:rPr>
              <a:t>Best Inclusive Design, Most Scalable Solution, and People’s Choice Award.</a:t>
            </a:r>
          </a:p>
          <a:p>
            <a:pPr algn="ctr">
              <a:lnSpc>
                <a:spcPts val="3002"/>
              </a:lnSpc>
            </a:pPr>
            <a:endParaRPr lang="en-US" sz="2144">
              <a:solidFill>
                <a:srgbClr val="FFFFFF"/>
              </a:solidFill>
              <a:ea typeface="Canva Sans"/>
              <a:cs typeface="Canva Sans"/>
              <a:sym typeface="Canva San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170883" y="7496489"/>
            <a:ext cx="3122114" cy="2592939"/>
            <a:chOff x="0" y="0"/>
            <a:chExt cx="822285" cy="6829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22285" cy="682914"/>
            </a:xfrm>
            <a:custGeom>
              <a:avLst/>
              <a:gdLst/>
              <a:ahLst/>
              <a:cxnLst/>
              <a:rect l="l" t="t" r="r" b="b"/>
              <a:pathLst>
                <a:path w="822285" h="682914">
                  <a:moveTo>
                    <a:pt x="126465" y="0"/>
                  </a:moveTo>
                  <a:lnTo>
                    <a:pt x="695820" y="0"/>
                  </a:lnTo>
                  <a:cubicBezTo>
                    <a:pt x="729361" y="0"/>
                    <a:pt x="761528" y="13324"/>
                    <a:pt x="785244" y="37041"/>
                  </a:cubicBezTo>
                  <a:cubicBezTo>
                    <a:pt x="808961" y="60757"/>
                    <a:pt x="822285" y="92924"/>
                    <a:pt x="822285" y="126465"/>
                  </a:cubicBezTo>
                  <a:lnTo>
                    <a:pt x="822285" y="556449"/>
                  </a:lnTo>
                  <a:cubicBezTo>
                    <a:pt x="822285" y="589989"/>
                    <a:pt x="808961" y="622156"/>
                    <a:pt x="785244" y="645873"/>
                  </a:cubicBezTo>
                  <a:cubicBezTo>
                    <a:pt x="761528" y="669590"/>
                    <a:pt x="729361" y="682914"/>
                    <a:pt x="695820" y="682914"/>
                  </a:cubicBezTo>
                  <a:lnTo>
                    <a:pt x="126465" y="682914"/>
                  </a:lnTo>
                  <a:cubicBezTo>
                    <a:pt x="92924" y="682914"/>
                    <a:pt x="60757" y="669590"/>
                    <a:pt x="37041" y="645873"/>
                  </a:cubicBezTo>
                  <a:cubicBezTo>
                    <a:pt x="13324" y="622156"/>
                    <a:pt x="0" y="589989"/>
                    <a:pt x="0" y="556449"/>
                  </a:cubicBezTo>
                  <a:lnTo>
                    <a:pt x="0" y="126465"/>
                  </a:lnTo>
                  <a:cubicBezTo>
                    <a:pt x="0" y="92924"/>
                    <a:pt x="13324" y="60757"/>
                    <a:pt x="37041" y="37041"/>
                  </a:cubicBezTo>
                  <a:cubicBezTo>
                    <a:pt x="60757" y="13324"/>
                    <a:pt x="92924" y="0"/>
                    <a:pt x="126465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22285" cy="721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68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1939" y="7723219"/>
            <a:ext cx="2345345" cy="22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2"/>
              </a:lnSpc>
            </a:pPr>
            <a:r>
              <a:rPr lang="en-US" sz="2144" dirty="0">
                <a:solidFill>
                  <a:srgbClr val="FFFFFF"/>
                </a:solidFill>
                <a:ea typeface="Canva Sans"/>
                <a:cs typeface="Canva Sans"/>
                <a:sym typeface="Canva Sans"/>
              </a:rPr>
              <a:t>Cash Prizes, Certificates, Recruitment by companies and Hall of Fame Recognition.</a:t>
            </a:r>
          </a:p>
          <a:p>
            <a:pPr algn="ctr">
              <a:lnSpc>
                <a:spcPts val="3002"/>
              </a:lnSpc>
            </a:pPr>
            <a:endParaRPr lang="en-US" sz="2144" dirty="0">
              <a:solidFill>
                <a:srgbClr val="FFFFFF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10696" y="1480292"/>
            <a:ext cx="18277304" cy="1760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10695" y="1514152"/>
            <a:ext cx="18277304" cy="0"/>
          </a:xfrm>
          <a:prstGeom prst="line">
            <a:avLst/>
          </a:prstGeom>
          <a:ln w="20320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39" name="TextBox 39"/>
          <p:cNvSpPr txBox="1"/>
          <p:nvPr/>
        </p:nvSpPr>
        <p:spPr>
          <a:xfrm>
            <a:off x="1461459" y="203644"/>
            <a:ext cx="15623330" cy="95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b="1" dirty="0">
                <a:solidFill>
                  <a:srgbClr val="0600A0"/>
                </a:solidFill>
                <a:ea typeface="Paalalabas Wide"/>
                <a:cs typeface="Paalalabas Wide"/>
                <a:sym typeface="Paalalabas Wide"/>
              </a:rPr>
              <a:t>STRIDE ASSISTIVE DESIGNATHON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576439"/>
            <a:ext cx="801045" cy="3421122"/>
            <a:chOff x="0" y="0"/>
            <a:chExt cx="210975" cy="901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93705" y="8576439"/>
            <a:ext cx="801045" cy="3421122"/>
            <a:chOff x="0" y="0"/>
            <a:chExt cx="210975" cy="9010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56675" y="8576439"/>
            <a:ext cx="801045" cy="3421122"/>
            <a:chOff x="0" y="0"/>
            <a:chExt cx="210975" cy="901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30280" y="-1710561"/>
            <a:ext cx="801045" cy="3421122"/>
            <a:chOff x="0" y="0"/>
            <a:chExt cx="210975" cy="9010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495286" y="-1710561"/>
            <a:ext cx="801045" cy="3421122"/>
            <a:chOff x="0" y="0"/>
            <a:chExt cx="210975" cy="9010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458255" y="-1710561"/>
            <a:ext cx="801045" cy="3421122"/>
            <a:chOff x="0" y="0"/>
            <a:chExt cx="210975" cy="9010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975" cy="901036"/>
            </a:xfrm>
            <a:custGeom>
              <a:avLst/>
              <a:gdLst/>
              <a:ahLst/>
              <a:cxnLst/>
              <a:rect l="l" t="t" r="r" b="b"/>
              <a:pathLst>
                <a:path w="210975" h="901036">
                  <a:moveTo>
                    <a:pt x="105487" y="0"/>
                  </a:moveTo>
                  <a:lnTo>
                    <a:pt x="105487" y="0"/>
                  </a:lnTo>
                  <a:cubicBezTo>
                    <a:pt x="133464" y="0"/>
                    <a:pt x="160295" y="11114"/>
                    <a:pt x="180078" y="30897"/>
                  </a:cubicBezTo>
                  <a:cubicBezTo>
                    <a:pt x="199861" y="50679"/>
                    <a:pt x="210975" y="77510"/>
                    <a:pt x="210975" y="105487"/>
                  </a:cubicBezTo>
                  <a:lnTo>
                    <a:pt x="210975" y="795549"/>
                  </a:lnTo>
                  <a:cubicBezTo>
                    <a:pt x="210975" y="853808"/>
                    <a:pt x="163746" y="901036"/>
                    <a:pt x="105487" y="901036"/>
                  </a:cubicBezTo>
                  <a:lnTo>
                    <a:pt x="105487" y="901036"/>
                  </a:lnTo>
                  <a:cubicBezTo>
                    <a:pt x="47228" y="901036"/>
                    <a:pt x="0" y="853808"/>
                    <a:pt x="0" y="795549"/>
                  </a:cubicBezTo>
                  <a:lnTo>
                    <a:pt x="0" y="105487"/>
                  </a:lnTo>
                  <a:cubicBezTo>
                    <a:pt x="0" y="47228"/>
                    <a:pt x="47228" y="0"/>
                    <a:pt x="105487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0975" cy="939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80583" y="2314354"/>
            <a:ext cx="11126835" cy="352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4"/>
              </a:lnSpc>
              <a:spcBef>
                <a:spcPct val="0"/>
              </a:spcBef>
            </a:pPr>
            <a:r>
              <a:rPr lang="en-US" sz="10074" b="1" dirty="0">
                <a:solidFill>
                  <a:srgbClr val="000000"/>
                </a:solidFill>
                <a:ea typeface="League Spartan"/>
                <a:cs typeface="League Spartan"/>
                <a:sym typeface="League Spartan"/>
              </a:rPr>
              <a:t>CONCEPT DEVELOPMENT</a:t>
            </a:r>
          </a:p>
        </p:txBody>
      </p:sp>
      <p:sp>
        <p:nvSpPr>
          <p:cNvPr id="22" name="AutoShape 22"/>
          <p:cNvSpPr/>
          <p:nvPr/>
        </p:nvSpPr>
        <p:spPr>
          <a:xfrm>
            <a:off x="3951378" y="3951002"/>
            <a:ext cx="10385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6616824" y="1562100"/>
            <a:ext cx="5054353" cy="78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4"/>
              </a:lnSpc>
              <a:spcBef>
                <a:spcPct val="0"/>
              </a:spcBef>
            </a:pPr>
            <a:r>
              <a:rPr lang="en-US" sz="4638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PHASE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57197" y="5849262"/>
            <a:ext cx="11268759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Duration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March-April 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80583" y="6647781"/>
            <a:ext cx="12837464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  <a:spcBef>
                <a:spcPct val="0"/>
              </a:spcBef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Focus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Problem identification and low-fidelity solution design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94750" y="7444605"/>
            <a:ext cx="15147576" cy="112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Submission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Digital concept portfolio with supporting documentation</a:t>
            </a:r>
          </a:p>
          <a:p>
            <a:pPr algn="l">
              <a:lnSpc>
                <a:spcPts val="4384"/>
              </a:lnSpc>
              <a:spcBef>
                <a:spcPct val="0"/>
              </a:spcBef>
            </a:pPr>
            <a:endParaRPr lang="en-US" sz="3131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774487" y="8287443"/>
            <a:ext cx="10449655" cy="112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4"/>
              </a:lnSpc>
            </a:pPr>
            <a:r>
              <a:rPr lang="en-US" sz="3131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Selection</a:t>
            </a:r>
            <a:r>
              <a:rPr lang="en-US" sz="313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Top 100 teams advance to Phase 2</a:t>
            </a:r>
          </a:p>
          <a:p>
            <a:pPr algn="l">
              <a:lnSpc>
                <a:spcPts val="4384"/>
              </a:lnSpc>
              <a:spcBef>
                <a:spcPct val="0"/>
              </a:spcBef>
            </a:pPr>
            <a:endParaRPr lang="en-US" sz="3131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0651" y="484861"/>
            <a:ext cx="290210" cy="2573876"/>
            <a:chOff x="0" y="0"/>
            <a:chExt cx="76434" cy="677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434" cy="677893"/>
            </a:xfrm>
            <a:custGeom>
              <a:avLst/>
              <a:gdLst/>
              <a:ahLst/>
              <a:cxnLst/>
              <a:rect l="l" t="t" r="r" b="b"/>
              <a:pathLst>
                <a:path w="76434" h="677893">
                  <a:moveTo>
                    <a:pt x="0" y="0"/>
                  </a:moveTo>
                  <a:lnTo>
                    <a:pt x="76434" y="0"/>
                  </a:lnTo>
                  <a:lnTo>
                    <a:pt x="76434" y="677893"/>
                  </a:lnTo>
                  <a:lnTo>
                    <a:pt x="0" y="67789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6434" cy="715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827920" y="484861"/>
            <a:ext cx="460080" cy="9740636"/>
            <a:chOff x="0" y="0"/>
            <a:chExt cx="121173" cy="25654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73" cy="2565435"/>
            </a:xfrm>
            <a:custGeom>
              <a:avLst/>
              <a:gdLst/>
              <a:ahLst/>
              <a:cxnLst/>
              <a:rect l="l" t="t" r="r" b="b"/>
              <a:pathLst>
                <a:path w="121173" h="2565435">
                  <a:moveTo>
                    <a:pt x="0" y="0"/>
                  </a:moveTo>
                  <a:lnTo>
                    <a:pt x="121173" y="0"/>
                  </a:lnTo>
                  <a:lnTo>
                    <a:pt x="121173" y="2565435"/>
                  </a:lnTo>
                  <a:lnTo>
                    <a:pt x="0" y="2565435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1173" cy="2603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323563" y="767079"/>
            <a:ext cx="3525840" cy="3512067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858929" y="4100037"/>
            <a:ext cx="3495900" cy="3482244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4712" r="-2471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87221" y="6145468"/>
            <a:ext cx="3495900" cy="3482244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852" r="-2485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298216" y="380086"/>
            <a:ext cx="3502979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>
                <a:solidFill>
                  <a:srgbClr val="FF1616"/>
                </a:solidFill>
                <a:ea typeface="Dosis Bold"/>
                <a:cs typeface="Dosis Bold"/>
                <a:sym typeface="Dosis Bold"/>
              </a:rPr>
              <a:t>PHASE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8216" y="1162027"/>
            <a:ext cx="6178502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EXPECTATIONS &amp;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8216" y="1915392"/>
            <a:ext cx="6178502" cy="10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0"/>
              </a:lnSpc>
              <a:spcBef>
                <a:spcPct val="0"/>
              </a:spcBef>
            </a:pPr>
            <a:r>
              <a:rPr lang="en-US" sz="5964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DELIVERABLES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8398" y="4033362"/>
            <a:ext cx="6854217" cy="40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1"/>
              </a:lnSpc>
              <a:spcBef>
                <a:spcPct val="0"/>
              </a:spcBef>
            </a:pPr>
            <a:r>
              <a:rPr lang="en-US" sz="2393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Problem Definition: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3875" y="4501173"/>
            <a:ext cx="12278812" cy="152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Clear identification of a specific challenge faced by persons with disabilities or an exisitng challenge of PwD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Evidence of engagement with potential users to understand needs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Problem statement with impact assessment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3875" y="6515561"/>
            <a:ext cx="10464793" cy="152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Low-fidelity prototype (paper/chart-based)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Design iterations showing evolution of thinking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Consideration of usability, affordability, and accessibility</a:t>
            </a:r>
          </a:p>
          <a:p>
            <a:pPr algn="l">
              <a:lnSpc>
                <a:spcPts val="2968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1773115" y="3247650"/>
            <a:ext cx="11268759" cy="5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4"/>
              </a:lnSpc>
              <a:spcBef>
                <a:spcPct val="0"/>
              </a:spcBef>
            </a:pPr>
            <a:r>
              <a:rPr lang="en-US" sz="3131" i="1">
                <a:solidFill>
                  <a:srgbClr val="004AAD"/>
                </a:solidFill>
                <a:ea typeface="Poppins Italics"/>
                <a:cs typeface="Poppins Italics"/>
                <a:sym typeface="Poppins Italics"/>
              </a:rPr>
              <a:t>What we’re looking for in Phase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19894" y="6049827"/>
            <a:ext cx="6854217" cy="40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1"/>
              </a:lnSpc>
              <a:spcBef>
                <a:spcPct val="0"/>
              </a:spcBef>
            </a:pPr>
            <a:r>
              <a:rPr lang="en-US" sz="2393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Concept Design: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62115" y="7631852"/>
            <a:ext cx="6854217" cy="40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1"/>
              </a:lnSpc>
              <a:spcBef>
                <a:spcPct val="0"/>
              </a:spcBef>
            </a:pPr>
            <a:r>
              <a:rPr lang="en-US" sz="2393" b="1">
                <a:solidFill>
                  <a:srgbClr val="FF1616"/>
                </a:solidFill>
                <a:ea typeface="Poppins Bold"/>
                <a:cs typeface="Poppins Bold"/>
                <a:sym typeface="Poppins Bold"/>
              </a:rPr>
              <a:t>Documentation: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67591" y="8275821"/>
            <a:ext cx="10464793" cy="152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Photos of prototype and design process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Explanatory text connecting the design to the problem</a:t>
            </a:r>
          </a:p>
          <a:p>
            <a:pPr marL="516853" lvl="1" indent="-258427" algn="l">
              <a:lnSpc>
                <a:spcPts val="2968"/>
              </a:lnSpc>
              <a:buFont typeface="Arial"/>
              <a:buChar char="•"/>
            </a:pPr>
            <a:r>
              <a:rPr lang="en-US" sz="2393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Preliminary impact assessment</a:t>
            </a:r>
          </a:p>
          <a:p>
            <a:pPr algn="l">
              <a:lnSpc>
                <a:spcPts val="2968"/>
              </a:lnSpc>
            </a:pPr>
            <a:endParaRPr lang="en-US" sz="2393">
              <a:solidFill>
                <a:srgbClr val="000000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28" name="AutoShape 28"/>
          <p:cNvSpPr/>
          <p:nvPr/>
        </p:nvSpPr>
        <p:spPr>
          <a:xfrm flipV="1">
            <a:off x="3861264" y="4279147"/>
            <a:ext cx="3804313" cy="0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7482615" y="4246208"/>
            <a:ext cx="4603868" cy="32939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>
            <a:hlinkClick r:id="rId6" tooltip="https://www.canva.com/design/DAGgX8Iv8lI/qrFJiJhA04uN9pt1bJ3bcQ/edit?utm_content=DAGgX8Iv8lI&amp;utm_campaign=designshare&amp;utm_medium=link2&amp;utm_source=sharebutton"/>
          </p:cNvPr>
          <p:cNvSpPr/>
          <p:nvPr/>
        </p:nvSpPr>
        <p:spPr>
          <a:xfrm>
            <a:off x="3539815" y="6295611"/>
            <a:ext cx="3934296" cy="0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flipV="1">
            <a:off x="7474111" y="5841159"/>
            <a:ext cx="6424086" cy="454452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>
            <a:hlinkClick r:id="rId6" tooltip="https://www.canva.com/design/DAGgX8Iv8lI/qrFJiJhA04uN9pt1bJ3bcQ/edit?utm_content=DAGgX8Iv8lI&amp;utm_campaign=designshare&amp;utm_medium=link2&amp;utm_source=sharebutton"/>
          </p:cNvPr>
          <p:cNvSpPr/>
          <p:nvPr/>
        </p:nvSpPr>
        <p:spPr>
          <a:xfrm flipV="1">
            <a:off x="3283703" y="7877636"/>
            <a:ext cx="4232629" cy="33657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>
            <a:off x="7516332" y="7877636"/>
            <a:ext cx="2910157" cy="8953"/>
          </a:xfrm>
          <a:prstGeom prst="line">
            <a:avLst/>
          </a:prstGeom>
          <a:ln w="38100" cap="flat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378378" y="2509452"/>
            <a:ext cx="753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542" y="2999829"/>
            <a:ext cx="8389967" cy="76048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09650" y="3590897"/>
            <a:ext cx="7591400" cy="536411"/>
            <a:chOff x="0" y="0"/>
            <a:chExt cx="1999381" cy="1412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99381" cy="141277"/>
            </a:xfrm>
            <a:custGeom>
              <a:avLst/>
              <a:gdLst/>
              <a:ahLst/>
              <a:cxnLst/>
              <a:rect l="l" t="t" r="r" b="b"/>
              <a:pathLst>
                <a:path w="1999381" h="141277">
                  <a:moveTo>
                    <a:pt x="0" y="0"/>
                  </a:moveTo>
                  <a:lnTo>
                    <a:pt x="1999381" y="0"/>
                  </a:lnTo>
                  <a:lnTo>
                    <a:pt x="1999381" y="141277"/>
                  </a:lnTo>
                  <a:lnTo>
                    <a:pt x="0" y="141277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99381" cy="179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73046" y="1470703"/>
            <a:ext cx="11541908" cy="10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79" b="1" dirty="0">
                <a:solidFill>
                  <a:srgbClr val="000000"/>
                </a:solidFill>
                <a:ea typeface="Dosis Ultra-Bold"/>
                <a:cs typeface="Dosis Ultra-Bold"/>
                <a:sym typeface="Dosis Ultra-Bold"/>
              </a:rPr>
              <a:t>EVALUATION CRITERIA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3467" y="3622793"/>
            <a:ext cx="7961655" cy="4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7"/>
              </a:lnSpc>
              <a:spcBef>
                <a:spcPct val="0"/>
              </a:spcBef>
            </a:pPr>
            <a:r>
              <a:rPr lang="en-US" sz="2569" b="1" dirty="0">
                <a:solidFill>
                  <a:srgbClr val="FFFFFF"/>
                </a:solidFill>
                <a:ea typeface="Poppins Bold"/>
                <a:cs typeface="Poppins Bold"/>
                <a:sym typeface="Poppins Bold"/>
              </a:rPr>
              <a:t>How your Phase 1 Submission will be judged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478276"/>
            <a:ext cx="6349952" cy="316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4"/>
              </a:lnSpc>
            </a:pPr>
            <a:r>
              <a:rPr lang="en-US" sz="2893" b="1" dirty="0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Innovation </a:t>
            </a:r>
            <a:r>
              <a:rPr lang="en-US" sz="28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30%</a:t>
            </a:r>
          </a:p>
          <a:p>
            <a:pPr algn="l">
              <a:lnSpc>
                <a:spcPts val="6424"/>
              </a:lnSpc>
            </a:pPr>
            <a:r>
              <a:rPr lang="en-US" sz="2893" b="1" dirty="0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Problem-Centered Design</a:t>
            </a:r>
            <a:r>
              <a:rPr lang="en-US" sz="2893" dirty="0">
                <a:solidFill>
                  <a:srgbClr val="FF1616"/>
                </a:solidFill>
                <a:ea typeface="Poppins"/>
                <a:cs typeface="Poppins"/>
                <a:sym typeface="Poppins"/>
              </a:rPr>
              <a:t> </a:t>
            </a:r>
            <a:r>
              <a:rPr lang="en-US" sz="28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 25%</a:t>
            </a:r>
          </a:p>
          <a:p>
            <a:pPr algn="l">
              <a:lnSpc>
                <a:spcPts val="6424"/>
              </a:lnSpc>
            </a:pPr>
            <a:r>
              <a:rPr lang="en-US" sz="2893" b="1" dirty="0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Feasibility</a:t>
            </a:r>
            <a:r>
              <a:rPr lang="en-US" sz="28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: 25%</a:t>
            </a:r>
          </a:p>
          <a:p>
            <a:pPr algn="l">
              <a:lnSpc>
                <a:spcPts val="6424"/>
              </a:lnSpc>
            </a:pPr>
            <a:r>
              <a:rPr lang="en-US" sz="2893" b="1" dirty="0">
                <a:solidFill>
                  <a:srgbClr val="004AAD"/>
                </a:solidFill>
                <a:ea typeface="Poppins Bold"/>
                <a:cs typeface="Poppins Bold"/>
                <a:sym typeface="Poppins Bold"/>
              </a:rPr>
              <a:t>Communication</a:t>
            </a:r>
            <a:r>
              <a:rPr lang="en-US" sz="2893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: 20%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49292" y="782467"/>
            <a:ext cx="2389415" cy="58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en-US" sz="4539" b="1">
                <a:solidFill>
                  <a:srgbClr val="FF1616"/>
                </a:solidFill>
                <a:ea typeface="Dosis Ultra-Bold"/>
                <a:cs typeface="Dosis Ultra-Bold"/>
                <a:sym typeface="Dosis Ultra-Bold"/>
              </a:rPr>
              <a:t>PHASE 1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2902</Words>
  <Application>Microsoft Office PowerPoint</Application>
  <PresentationFormat>Custom</PresentationFormat>
  <Paragraphs>487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Calibri</vt:lpstr>
      <vt:lpstr>Arial</vt:lpstr>
      <vt:lpstr>Canva Sans</vt:lpstr>
      <vt:lpstr>Poppins Semi-Bold</vt:lpstr>
      <vt:lpstr>Poppins Bold Italics</vt:lpstr>
      <vt:lpstr>Poppins</vt:lpstr>
      <vt:lpstr>Horizon</vt:lpstr>
      <vt:lpstr>Dosis Ultra-Bold</vt:lpstr>
      <vt:lpstr>Anton</vt:lpstr>
      <vt:lpstr>Paalalabas Wide</vt:lpstr>
      <vt:lpstr>Poppins Bold</vt:lpstr>
      <vt:lpstr>League Spartan</vt:lpstr>
      <vt:lpstr>Poppins Italics</vt:lpstr>
      <vt:lpstr>Open Sans Bold</vt:lpstr>
      <vt:lpstr>Canva Sans Bold</vt:lpstr>
      <vt:lpstr>Dosis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Jithin Chakkalakkal</dc:creator>
  <cp:lastModifiedBy>Jithin Chakkalakkal</cp:lastModifiedBy>
  <cp:revision>8</cp:revision>
  <dcterms:created xsi:type="dcterms:W3CDTF">2006-08-16T00:00:00Z</dcterms:created>
  <dcterms:modified xsi:type="dcterms:W3CDTF">2025-03-08T13:02:54Z</dcterms:modified>
  <dc:identifier>DAGgX8Iv8lI</dc:identifier>
</cp:coreProperties>
</file>